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3" r:id="rId11"/>
    <p:sldId id="264" r:id="rId12"/>
    <p:sldId id="268" r:id="rId13"/>
    <p:sldId id="267"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16.04.2018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16.04.2018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16.04.2018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16.04.2018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http://www.intuit.ru/img/tex/8a27cafd87c1af44b1ba4a9f47bc171a.png"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11760" y="1628800"/>
            <a:ext cx="4545668" cy="954107"/>
          </a:xfrm>
          <a:prstGeom prst="rect">
            <a:avLst/>
          </a:prstGeom>
        </p:spPr>
        <p:txBody>
          <a:bodyPr wrap="none">
            <a:spAutoFit/>
          </a:bodyPr>
          <a:lstStyle/>
          <a:p>
            <a:r>
              <a:rPr lang="x-none" sz="2800" b="1">
                <a:latin typeface="Times New Roman" pitchFamily="18" charset="0"/>
                <a:cs typeface="Times New Roman" pitchFamily="18" charset="0"/>
              </a:rPr>
              <a:t>ГРАФТА</a:t>
            </a:r>
            <a:r>
              <a:rPr lang="kk-KZ" sz="2800" b="1" dirty="0">
                <a:latin typeface="Times New Roman" pitchFamily="18" charset="0"/>
                <a:cs typeface="Times New Roman" pitchFamily="18" charset="0"/>
              </a:rPr>
              <a:t>РҒА АРНАЛҒАН </a:t>
            </a:r>
            <a:endParaRPr lang="en-US" sz="2800" b="1" dirty="0">
              <a:latin typeface="Times New Roman" pitchFamily="18" charset="0"/>
              <a:cs typeface="Times New Roman" pitchFamily="18" charset="0"/>
            </a:endParaRPr>
          </a:p>
          <a:p>
            <a:pPr algn="ctr"/>
            <a:r>
              <a:rPr lang="kk-KZ" sz="2800" b="1" dirty="0">
                <a:latin typeface="Times New Roman" pitchFamily="18" charset="0"/>
                <a:cs typeface="Times New Roman" pitchFamily="18" charset="0"/>
              </a:rPr>
              <a:t>А</a:t>
            </a:r>
            <a:r>
              <a:rPr lang="x-none" sz="2800" b="1">
                <a:latin typeface="Times New Roman" pitchFamily="18" charset="0"/>
                <a:cs typeface="Times New Roman" pitchFamily="18" charset="0"/>
              </a:rPr>
              <a:t>ЛГОРИТМДЕР</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48247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1059" y="404337"/>
            <a:ext cx="5218288" cy="461665"/>
          </a:xfrm>
          <a:prstGeom prst="rect">
            <a:avLst/>
          </a:prstGeom>
        </p:spPr>
        <p:txBody>
          <a:bodyPr wrap="none">
            <a:spAutoFit/>
          </a:bodyPr>
          <a:lstStyle/>
          <a:p>
            <a:r>
              <a:rPr lang="x-none" sz="2400" b="1">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
        <p:nvSpPr>
          <p:cNvPr id="5" name="Прямоугольник 4"/>
          <p:cNvSpPr/>
          <p:nvPr/>
        </p:nvSpPr>
        <p:spPr>
          <a:xfrm>
            <a:off x="539552" y="866002"/>
            <a:ext cx="7848872" cy="4893647"/>
          </a:xfrm>
          <a:prstGeom prst="rect">
            <a:avLst/>
          </a:prstGeom>
        </p:spPr>
        <p:txBody>
          <a:bodyPr wrap="square">
            <a:spAutoFit/>
          </a:bodyPr>
          <a:lstStyle/>
          <a:p>
            <a:pPr indent="457200" algn="just"/>
            <a:r>
              <a:rPr lang="kk-KZ" sz="2400" dirty="0">
                <a:latin typeface="Times New Roman" pitchFamily="18" charset="0"/>
                <a:cs typeface="Times New Roman" pitchFamily="18" charset="0"/>
              </a:rPr>
              <a:t>Графтың барлық төбелерін «</a:t>
            </a:r>
            <a:r>
              <a:rPr lang="kk-KZ" sz="2400" i="1" dirty="0">
                <a:latin typeface="Times New Roman" pitchFamily="18" charset="0"/>
                <a:cs typeface="Times New Roman" pitchFamily="18" charset="0"/>
              </a:rPr>
              <a:t>қарап шығуды</a:t>
            </a:r>
            <a:r>
              <a:rPr lang="kk-KZ" sz="2400" dirty="0">
                <a:latin typeface="Times New Roman" pitchFamily="18" charset="0"/>
                <a:cs typeface="Times New Roman" pitchFamily="18" charset="0"/>
              </a:rPr>
              <a:t>» қажет ететін көлік есептерінің тобы бар. </a:t>
            </a:r>
          </a:p>
          <a:p>
            <a:pPr indent="457200" algn="just"/>
            <a:r>
              <a:rPr lang="kk-KZ" sz="2400" dirty="0">
                <a:latin typeface="Times New Roman" pitchFamily="18" charset="0"/>
                <a:cs typeface="Times New Roman" pitchFamily="18" charset="0"/>
              </a:rPr>
              <a:t>Әрбір төбе бір рет қана «қаралуы» керек болса, оны әдетте графты «</a:t>
            </a:r>
            <a:r>
              <a:rPr lang="kk-KZ" sz="2400" i="1" dirty="0">
                <a:latin typeface="Times New Roman" pitchFamily="18" charset="0"/>
                <a:cs typeface="Times New Roman" pitchFamily="18" charset="0"/>
              </a:rPr>
              <a:t>жүріп өту</a:t>
            </a:r>
            <a:r>
              <a:rPr lang="kk-KZ" sz="2400" dirty="0">
                <a:latin typeface="Times New Roman" pitchFamily="18" charset="0"/>
                <a:cs typeface="Times New Roman" pitchFamily="18" charset="0"/>
              </a:rPr>
              <a:t>» деп атайды.</a:t>
            </a:r>
            <a:endParaRPr lang="ru-RU" sz="2400" dirty="0">
              <a:latin typeface="Times New Roman" pitchFamily="18" charset="0"/>
              <a:cs typeface="Times New Roman" pitchFamily="18" charset="0"/>
            </a:endParaRPr>
          </a:p>
          <a:p>
            <a:pPr indent="457200" algn="just"/>
            <a:r>
              <a:rPr lang="kk-KZ" sz="2400" dirty="0">
                <a:latin typeface="Times New Roman" pitchFamily="18" charset="0"/>
                <a:cs typeface="Times New Roman" pitchFamily="18" charset="0"/>
              </a:rPr>
              <a:t>Графтар теориясында граф төбелерін жүріп өтудің екі негізгі алгоритмі белгілі: </a:t>
            </a:r>
            <a:endParaRPr lang="ru-RU" sz="2400" dirty="0">
              <a:latin typeface="Times New Roman" pitchFamily="18" charset="0"/>
              <a:cs typeface="Times New Roman" pitchFamily="18" charset="0"/>
            </a:endParaRPr>
          </a:p>
          <a:p>
            <a:pPr marL="800100" lvl="0" indent="-457200" algn="just">
              <a:buFont typeface="+mj-lt"/>
              <a:buAutoNum type="arabicParenR"/>
            </a:pPr>
            <a:r>
              <a:rPr lang="kk-KZ" sz="2400" dirty="0">
                <a:latin typeface="Times New Roman" pitchFamily="18" charset="0"/>
                <a:cs typeface="Times New Roman" pitchFamily="18" charset="0"/>
              </a:rPr>
              <a:t>графты «</a:t>
            </a:r>
            <a:r>
              <a:rPr lang="kk-KZ" sz="2400" b="1" dirty="0">
                <a:latin typeface="Times New Roman" pitchFamily="18" charset="0"/>
                <a:cs typeface="Times New Roman" pitchFamily="18" charset="0"/>
              </a:rPr>
              <a:t>тереңдігі</a:t>
            </a:r>
            <a:r>
              <a:rPr lang="kk-KZ" sz="2400" dirty="0">
                <a:latin typeface="Times New Roman" pitchFamily="18" charset="0"/>
                <a:cs typeface="Times New Roman" pitchFamily="18" charset="0"/>
              </a:rPr>
              <a:t>» бойынша жүріп өту</a:t>
            </a:r>
            <a:endParaRPr lang="ru-RU" sz="2400" dirty="0">
              <a:latin typeface="Times New Roman" pitchFamily="18" charset="0"/>
              <a:cs typeface="Times New Roman" pitchFamily="18" charset="0"/>
            </a:endParaRPr>
          </a:p>
          <a:p>
            <a:pPr marL="800100" lvl="0" indent="-457200" algn="just">
              <a:buFont typeface="+mj-lt"/>
              <a:buAutoNum type="arabicParenR"/>
            </a:pPr>
            <a:r>
              <a:rPr lang="kk-KZ" sz="2400" dirty="0">
                <a:latin typeface="Times New Roman" pitchFamily="18" charset="0"/>
                <a:cs typeface="Times New Roman" pitchFamily="18" charset="0"/>
              </a:rPr>
              <a:t>графты</a:t>
            </a:r>
            <a:r>
              <a:rPr lang="en-US" sz="2400" dirty="0">
                <a:latin typeface="Times New Roman" pitchFamily="18" charset="0"/>
                <a:cs typeface="Times New Roman" pitchFamily="18" charset="0"/>
              </a:rPr>
              <a:t> </a:t>
            </a:r>
            <a:r>
              <a:rPr lang="kk-KZ" sz="2400" dirty="0">
                <a:latin typeface="Times New Roman" pitchFamily="18" charset="0"/>
                <a:cs typeface="Times New Roman" pitchFamily="18" charset="0"/>
              </a:rPr>
              <a:t>«</a:t>
            </a:r>
            <a:r>
              <a:rPr lang="kk-KZ" sz="2400" b="1" dirty="0">
                <a:latin typeface="Times New Roman" pitchFamily="18" charset="0"/>
                <a:cs typeface="Times New Roman" pitchFamily="18" charset="0"/>
              </a:rPr>
              <a:t>көлденеңі</a:t>
            </a:r>
            <a:r>
              <a:rPr lang="kk-KZ" sz="2400" dirty="0">
                <a:latin typeface="Times New Roman" pitchFamily="18" charset="0"/>
                <a:cs typeface="Times New Roman" pitchFamily="18" charset="0"/>
              </a:rPr>
              <a:t>» бойынша жүріп өту. </a:t>
            </a:r>
            <a:endParaRPr lang="en-US" sz="2400" dirty="0">
              <a:latin typeface="Times New Roman" pitchFamily="18" charset="0"/>
              <a:cs typeface="Times New Roman" pitchFamily="18" charset="0"/>
            </a:endParaRPr>
          </a:p>
          <a:p>
            <a:pPr marL="342900" algn="just"/>
            <a:endParaRPr lang="kk-KZ" sz="2400" dirty="0">
              <a:latin typeface="Times New Roman" pitchFamily="18" charset="0"/>
              <a:cs typeface="Times New Roman" pitchFamily="18" charset="0"/>
            </a:endParaRPr>
          </a:p>
          <a:p>
            <a:pPr marL="342900" algn="just"/>
            <a:r>
              <a:rPr lang="kk-KZ" sz="2400" dirty="0">
                <a:latin typeface="Times New Roman" pitchFamily="18" charset="0"/>
                <a:cs typeface="Times New Roman" pitchFamily="18" charset="0"/>
              </a:rPr>
              <a:t>Бірінші жағдайда алгоритмде </a:t>
            </a:r>
            <a:r>
              <a:rPr lang="kk-KZ" sz="2400" i="1" dirty="0">
                <a:latin typeface="Times New Roman" pitchFamily="18" charset="0"/>
                <a:cs typeface="Times New Roman" pitchFamily="18" charset="0"/>
              </a:rPr>
              <a:t>стек</a:t>
            </a:r>
            <a:r>
              <a:rPr lang="kk-KZ" sz="2400" dirty="0">
                <a:latin typeface="Times New Roman" pitchFamily="18" charset="0"/>
                <a:cs typeface="Times New Roman" pitchFamily="18" charset="0"/>
              </a:rPr>
              <a:t> типіндегі құрылым қоланылады.  </a:t>
            </a:r>
            <a:endParaRPr lang="en-US" sz="2400" dirty="0">
              <a:latin typeface="Times New Roman" pitchFamily="18" charset="0"/>
              <a:cs typeface="Times New Roman" pitchFamily="18" charset="0"/>
            </a:endParaRPr>
          </a:p>
          <a:p>
            <a:pPr marL="342900" algn="just"/>
            <a:r>
              <a:rPr lang="kk-KZ" sz="2400" dirty="0">
                <a:latin typeface="Times New Roman" pitchFamily="18" charset="0"/>
                <a:cs typeface="Times New Roman" pitchFamily="18" charset="0"/>
              </a:rPr>
              <a:t>Екінші жағдайда – </a:t>
            </a:r>
            <a:r>
              <a:rPr lang="kk-KZ" sz="2400" i="1" dirty="0">
                <a:latin typeface="Times New Roman" pitchFamily="18" charset="0"/>
                <a:cs typeface="Times New Roman" pitchFamily="18" charset="0"/>
              </a:rPr>
              <a:t>кезектер</a:t>
            </a:r>
            <a:r>
              <a:rPr lang="kk-KZ" sz="2400" dirty="0">
                <a:latin typeface="Times New Roman" pitchFamily="18" charset="0"/>
                <a:cs typeface="Times New Roman" pitchFamily="18" charset="0"/>
              </a:rPr>
              <a:t> қолданылады.</a:t>
            </a:r>
            <a:endParaRPr lang="ru-RU" sz="2400" dirty="0">
              <a:latin typeface="Times New Roman" pitchFamily="18" charset="0"/>
              <a:cs typeface="Times New Roman" pitchFamily="18" charset="0"/>
            </a:endParaRPr>
          </a:p>
          <a:p>
            <a:pPr marL="342900" lvl="0" algn="just"/>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069582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257" y="869708"/>
            <a:ext cx="7776864" cy="1938992"/>
          </a:xfrm>
          <a:prstGeom prst="rect">
            <a:avLst/>
          </a:prstGeom>
        </p:spPr>
        <p:txBody>
          <a:bodyPr wrap="square">
            <a:spAutoFit/>
          </a:bodyPr>
          <a:lstStyle/>
          <a:p>
            <a:pPr indent="457200" algn="just"/>
            <a:r>
              <a:rPr lang="kk-KZ" sz="2000" b="1" dirty="0">
                <a:solidFill>
                  <a:srgbClr val="FF0000"/>
                </a:solidFill>
                <a:latin typeface="Times New Roman" pitchFamily="18" charset="0"/>
                <a:cs typeface="Times New Roman" pitchFamily="18" charset="0"/>
              </a:rPr>
              <a:t>Графты «тереңдігі» бойынша жүр</a:t>
            </a:r>
            <a:r>
              <a:rPr lang="ru-RU" sz="2000" b="1" dirty="0">
                <a:solidFill>
                  <a:srgbClr val="FF0000"/>
                </a:solidFill>
                <a:latin typeface="Times New Roman" pitchFamily="18" charset="0"/>
                <a:cs typeface="Times New Roman" pitchFamily="18" charset="0"/>
              </a:rPr>
              <a:t>у</a:t>
            </a:r>
            <a:r>
              <a:rPr lang="kk-KZ" sz="2000" b="1" dirty="0">
                <a:solidFill>
                  <a:srgbClr val="FF0000"/>
                </a:solidFill>
                <a:latin typeface="Times New Roman" pitchFamily="18" charset="0"/>
                <a:cs typeface="Times New Roman" pitchFamily="18" charset="0"/>
              </a:rPr>
              <a:t>.</a:t>
            </a:r>
            <a:endParaRPr lang="ru-RU" sz="2000" dirty="0">
              <a:solidFill>
                <a:srgbClr val="FF0000"/>
              </a:solidFill>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«Алгоритмдеу» тұрғысынан бірінші жағдайға көп мән беруге болады, өйткені онда күрделі құрылымдарда қолданылатын «қайтару» алгоритмі жазылады.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Графты «тереңдігі» бойынша жүріп өту алгоритмінің жұмысы келесі суретте көрсетілген, келесі мысалды қарастырайық.</a:t>
            </a:r>
            <a:endParaRPr lang="ru-RU" sz="2000" dirty="0">
              <a:latin typeface="Times New Roman" pitchFamily="18" charset="0"/>
              <a:cs typeface="Times New Roman" pitchFamily="18" charset="0"/>
            </a:endParaRP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068960"/>
            <a:ext cx="4273550" cy="3209925"/>
          </a:xfrm>
          <a:prstGeom prst="rect">
            <a:avLst/>
          </a:prstGeom>
          <a:noFill/>
          <a:ln>
            <a:noFill/>
          </a:ln>
        </p:spPr>
      </p:pic>
      <p:sp>
        <p:nvSpPr>
          <p:cNvPr id="4" name="Прямоугольник 3"/>
          <p:cNvSpPr/>
          <p:nvPr/>
        </p:nvSpPr>
        <p:spPr>
          <a:xfrm>
            <a:off x="6300192" y="6082221"/>
            <a:ext cx="936104" cy="369332"/>
          </a:xfrm>
          <a:prstGeom prst="rect">
            <a:avLst/>
          </a:prstGeom>
        </p:spPr>
        <p:txBody>
          <a:bodyPr wrap="square">
            <a:spAutoFit/>
          </a:bodyPr>
          <a:lstStyle/>
          <a:p>
            <a:r>
              <a:rPr lang="kk-KZ" dirty="0">
                <a:latin typeface="Times New Roman" panose="02020603050405020304" pitchFamily="18" charset="0"/>
                <a:cs typeface="Times New Roman" panose="02020603050405020304" pitchFamily="18" charset="0"/>
              </a:rPr>
              <a:t>Граф</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61059" y="408043"/>
            <a:ext cx="5218288" cy="461665"/>
          </a:xfrm>
          <a:prstGeom prst="rect">
            <a:avLst/>
          </a:prstGeom>
        </p:spPr>
        <p:txBody>
          <a:bodyPr wrap="none">
            <a:spAutoFit/>
          </a:bodyPr>
          <a:lstStyle/>
          <a:p>
            <a:r>
              <a:rPr lang="x-none" sz="2400" b="1" dirty="0">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731019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737" y="849250"/>
            <a:ext cx="7776864" cy="4401205"/>
          </a:xfrm>
          <a:prstGeom prst="rect">
            <a:avLst/>
          </a:prstGeom>
        </p:spPr>
        <p:txBody>
          <a:bodyPr wrap="square">
            <a:spAutoFit/>
          </a:bodyPr>
          <a:lstStyle/>
          <a:p>
            <a:pPr indent="457200" algn="just"/>
            <a:r>
              <a:rPr lang="kk-KZ" sz="2000" dirty="0">
                <a:latin typeface="Times New Roman" pitchFamily="18" charset="0"/>
                <a:cs typeface="Times New Roman" pitchFamily="18" charset="0"/>
              </a:rPr>
              <a:t>Графты «тереңдігі» бойынша жүріп өту алгоритмі графтың «жаңа» төбелері, яғни «қаралмаған» төбелері ұғымын қолданады. Оның жұмысын қарастырайық:</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графтың барлық төбелері «жаңа» деп жарияланады (Дейкстр алгоритмінде «уақытша» термині қолданылады). Графты қарап өтуді белгілі бір төбеден бастаймыз, мысалы 0-ші төбеден оны қарап өткеннен кейін оны «жаңа емес» деп белгілейміз;</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берілген төбемен қосылған бүкіл жаңа сыбайлас тізімнен нөмірі ең төмен төбені таңдаймыз. Қарастырылған мысалда ол 1-төбе;</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оны алғашқы деп жариялаймыз, оны қарап шыққаннан кейін оны «жаңа емес» деп белгілейміз;</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егер қарап өтілген төбенің жаңа сыбайлас төбелері болмаса, онда алдыңғы төбеге қайта ораламыз (стек жұмысы);</a:t>
            </a:r>
            <a:endParaRPr lang="ru-RU" sz="2000" dirty="0">
              <a:latin typeface="Times New Roman" pitchFamily="18" charset="0"/>
              <a:cs typeface="Times New Roman" pitchFamily="18" charset="0"/>
            </a:endParaRPr>
          </a:p>
          <a:p>
            <a:pPr marL="457200" lvl="0" indent="-457200" algn="just">
              <a:buFont typeface="+mj-lt"/>
              <a:buAutoNum type="arabicParenR"/>
            </a:pPr>
            <a:r>
              <a:rPr lang="ru-RU" sz="2000" dirty="0">
                <a:latin typeface="Times New Roman" pitchFamily="18" charset="0"/>
                <a:cs typeface="Times New Roman" pitchFamily="18" charset="0"/>
              </a:rPr>
              <a:t>– процесс </a:t>
            </a:r>
            <a:r>
              <a:rPr lang="kk-KZ" sz="2000" dirty="0">
                <a:latin typeface="Times New Roman" pitchFamily="18" charset="0"/>
                <a:cs typeface="Times New Roman" pitchFamily="18" charset="0"/>
              </a:rPr>
              <a:t>«жаңа» төбелер бар болғанша қайталанады.</a:t>
            </a:r>
            <a:endParaRPr lang="ru-RU" sz="2000" dirty="0">
              <a:latin typeface="Times New Roman" pitchFamily="18" charset="0"/>
              <a:cs typeface="Times New Roman" pitchFamily="18" charset="0"/>
            </a:endParaRPr>
          </a:p>
        </p:txBody>
      </p:sp>
      <p:sp>
        <p:nvSpPr>
          <p:cNvPr id="3" name="Прямоугольник 2"/>
          <p:cNvSpPr/>
          <p:nvPr/>
        </p:nvSpPr>
        <p:spPr>
          <a:xfrm>
            <a:off x="661059" y="404337"/>
            <a:ext cx="5218288" cy="461665"/>
          </a:xfrm>
          <a:prstGeom prst="rect">
            <a:avLst/>
          </a:prstGeom>
        </p:spPr>
        <p:txBody>
          <a:bodyPr wrap="none">
            <a:spAutoFit/>
          </a:bodyPr>
          <a:lstStyle/>
          <a:p>
            <a:r>
              <a:rPr lang="x-none" sz="2400" b="1">
                <a:latin typeface="Times New Roman" pitchFamily="18" charset="0"/>
                <a:cs typeface="Times New Roman" pitchFamily="18" charset="0"/>
              </a:rPr>
              <a:t>Графтарды жүріп өту алгоритмдері </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0305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33183"/>
            <a:ext cx="5760640" cy="3483849"/>
          </a:xfrm>
          <a:prstGeom prst="rect">
            <a:avLst/>
          </a:prstGeom>
          <a:noFill/>
          <a:ln>
            <a:noFill/>
          </a:ln>
        </p:spPr>
      </p:pic>
      <p:sp>
        <p:nvSpPr>
          <p:cNvPr id="3" name="Прямоугольник 2"/>
          <p:cNvSpPr/>
          <p:nvPr/>
        </p:nvSpPr>
        <p:spPr>
          <a:xfrm>
            <a:off x="683568" y="3730922"/>
            <a:ext cx="7992888" cy="1569660"/>
          </a:xfrm>
          <a:prstGeom prst="rect">
            <a:avLst/>
          </a:prstGeom>
        </p:spPr>
        <p:txBody>
          <a:bodyPr wrap="square">
            <a:spAutoFit/>
          </a:bodyPr>
          <a:lstStyle/>
          <a:p>
            <a:r>
              <a:rPr lang="kk-KZ" sz="2400" dirty="0">
                <a:latin typeface="Times New Roman" panose="02020603050405020304" pitchFamily="18" charset="0"/>
                <a:cs typeface="Times New Roman" panose="02020603050405020304" pitchFamily="18" charset="0"/>
              </a:rPr>
              <a:t>Көрсетілген графқа қарастырылған алгоритмді қолданып төбелерді қарап шығу тізбегін аламыз</a:t>
            </a:r>
            <a:r>
              <a:rPr lang="kk-KZ"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ru-RU" sz="2400" b="1" dirty="0"/>
              <a:t>0 – 1 – 3 – 4 – 5 – 7 – 8 – 6 – 2 – 12 – 11 – 9 – 10.</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27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476672"/>
            <a:ext cx="6552728" cy="369332"/>
          </a:xfrm>
          <a:prstGeom prst="rect">
            <a:avLst/>
          </a:prstGeom>
        </p:spPr>
        <p:txBody>
          <a:bodyPr wrap="square">
            <a:spAutoFit/>
          </a:bodyPr>
          <a:lstStyle/>
          <a:p>
            <a:pPr marL="342900" lvl="0" algn="just"/>
            <a:r>
              <a:rPr lang="kk-KZ" b="1" dirty="0">
                <a:latin typeface="Times New Roman" pitchFamily="18" charset="0"/>
                <a:cs typeface="Times New Roman" pitchFamily="18" charset="0"/>
              </a:rPr>
              <a:t>Графты</a:t>
            </a:r>
            <a:r>
              <a:rPr lang="en-US" b="1" dirty="0">
                <a:latin typeface="Times New Roman" pitchFamily="18" charset="0"/>
                <a:cs typeface="Times New Roman" pitchFamily="18" charset="0"/>
              </a:rPr>
              <a:t> </a:t>
            </a:r>
            <a:r>
              <a:rPr lang="kk-KZ" b="1" dirty="0">
                <a:latin typeface="Times New Roman" pitchFamily="18" charset="0"/>
                <a:cs typeface="Times New Roman" pitchFamily="18" charset="0"/>
              </a:rPr>
              <a:t>«көлденеңі» бойынша жүріп өту. </a:t>
            </a:r>
            <a:endParaRPr lang="ru-RU" b="1" dirty="0">
              <a:latin typeface="Times New Roman" pitchFamily="18" charset="0"/>
              <a:cs typeface="Times New Roman" pitchFamily="18" charset="0"/>
            </a:endParaRPr>
          </a:p>
        </p:txBody>
      </p:sp>
      <p:sp>
        <p:nvSpPr>
          <p:cNvPr id="3" name="Прямоугольник 2"/>
          <p:cNvSpPr/>
          <p:nvPr/>
        </p:nvSpPr>
        <p:spPr>
          <a:xfrm>
            <a:off x="683568" y="948690"/>
            <a:ext cx="7920880" cy="5324535"/>
          </a:xfrm>
          <a:prstGeom prst="rect">
            <a:avLst/>
          </a:prstGeom>
        </p:spPr>
        <p:txBody>
          <a:bodyPr wrap="square">
            <a:spAutoFit/>
          </a:bodyPr>
          <a:lstStyle/>
          <a:p>
            <a:pPr indent="457200"/>
            <a:r>
              <a:rPr lang="kk-KZ" sz="2000" dirty="0">
                <a:latin typeface="Times New Roman" pitchFamily="18" charset="0"/>
                <a:cs typeface="Times New Roman" pitchFamily="18" charset="0"/>
              </a:rPr>
              <a:t>Графты «көлденеңі» бойынша қарастырғанда да графтың «жаңа» төбелері деген ұғымды қолданады. Оның жұмысын қарастырайық:</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графтың барлық төбелері «жаңа» деп жарияланады. Графты жүріп өтуді белгілі бір алғашқы төбеден бастайық, мысалы, 0-төбеден. Ол төбені қарап шыққаннан (төбе нөмерін басамыз) кейін оны «жаңа емес» деп белгілейміз;</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қарап шыққан төбемен байланысты барлық жаңа сыбайлас төбелер тізімі өсу ретімен кезекке тұрғызамыз: 1 – 3 – 11;</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кезектен төбені таңдаймыз (осы мысалды ол 1-төбе), оны қарап өтеміз, «жаңа емес» деп белгілейміз. Қаралып өткен тізіммен байланысы бар сыбайлас төбелердің бүкіл тізімі өсу ретімен кезекке тұрғызамыз: 3 – 11;</a:t>
            </a:r>
            <a:endParaRPr lang="ru-RU" sz="2000" dirty="0">
              <a:latin typeface="Times New Roman" pitchFamily="18" charset="0"/>
              <a:cs typeface="Times New Roman" pitchFamily="18" charset="0"/>
            </a:endParaRPr>
          </a:p>
          <a:p>
            <a:pPr indent="457200"/>
            <a:r>
              <a:rPr lang="ru-RU" sz="2000" dirty="0">
                <a:latin typeface="Times New Roman" pitchFamily="18" charset="0"/>
                <a:cs typeface="Times New Roman" pitchFamily="18" charset="0"/>
              </a:rPr>
              <a:t>– процесс граф</a:t>
            </a:r>
            <a:r>
              <a:rPr lang="kk-KZ" sz="2000" dirty="0">
                <a:latin typeface="Times New Roman" pitchFamily="18" charset="0"/>
                <a:cs typeface="Times New Roman" pitchFamily="18" charset="0"/>
              </a:rPr>
              <a:t>та төбелер бар болғанша қайталанады.</a:t>
            </a:r>
            <a:endParaRPr lang="en-US" sz="2000" dirty="0">
              <a:latin typeface="Times New Roman" pitchFamily="18" charset="0"/>
              <a:cs typeface="Times New Roman" pitchFamily="18" charset="0"/>
            </a:endParaRPr>
          </a:p>
          <a:p>
            <a:pPr indent="457200"/>
            <a:endParaRPr lang="en-US"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Графтың қаралған төбелерінің:</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0 – 1 – 3 – 11 – 4 – 6 – 9 – 10 – 5 – 8 – 12 – 2 – 7.</a:t>
            </a:r>
            <a:endParaRPr lang="ru-RU" sz="2000" dirty="0">
              <a:latin typeface="Times New Roman" pitchFamily="18" charset="0"/>
              <a:cs typeface="Times New Roman" pitchFamily="18" charset="0"/>
            </a:endParaRPr>
          </a:p>
          <a:p>
            <a:pPr indent="457200"/>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428083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7549" y="332656"/>
            <a:ext cx="3988592" cy="369332"/>
          </a:xfrm>
          <a:prstGeom prst="rect">
            <a:avLst/>
          </a:prstGeom>
        </p:spPr>
        <p:txBody>
          <a:bodyPr wrap="none">
            <a:spAutoFit/>
          </a:bodyPr>
          <a:lstStyle/>
          <a:p>
            <a:r>
              <a:rPr lang="kk-KZ" b="1" dirty="0"/>
              <a:t>ЕРЕКШЕ ЖАҒДАЙЛАРДЫ АЛДЫН АЛУ </a:t>
            </a:r>
            <a:endParaRPr lang="ru-RU" b="1" dirty="0"/>
          </a:p>
        </p:txBody>
      </p:sp>
      <p:sp>
        <p:nvSpPr>
          <p:cNvPr id="3" name="Прямоугольник 2"/>
          <p:cNvSpPr/>
          <p:nvPr/>
        </p:nvSpPr>
        <p:spPr>
          <a:xfrm>
            <a:off x="467544" y="980728"/>
            <a:ext cx="8064896" cy="3477875"/>
          </a:xfrm>
          <a:prstGeom prst="rect">
            <a:avLst/>
          </a:prstGeom>
        </p:spPr>
        <p:txBody>
          <a:bodyPr wrap="square">
            <a:spAutoFit/>
          </a:bodyPr>
          <a:lstStyle/>
          <a:p>
            <a:pPr indent="457200" algn="just"/>
            <a:r>
              <a:rPr lang="kk-KZ" sz="2000" dirty="0">
                <a:latin typeface="Times New Roman" pitchFamily="18" charset="0"/>
                <a:cs typeface="Times New Roman" pitchFamily="18" charset="0"/>
              </a:rPr>
              <a:t>C# тілінде ерекше жағдайларды өңдеу құралдары бар, яғни бағдарламаның өзінде қарастырылған құралдар. Осындай өңдеу жұмыстарының мақсаты: пайдаланушыға нәтиженің дәйексіздігі туралы хабарлау, қателіктер салдарын жою әрекеті, анық нәтижеге қол жеткізу. </a:t>
            </a:r>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Ерекше жағдайды өңдеуді орындау үшін ерекше жағдай туындайтын мүмкін бөліктің орнына қорғалған блок жазылады. Қорғалған блокта ерекше жағдай туындаған кезде басқару белгілі бір ерекше жағдайды алдын алу өңдеуішісіне тапсырылады, ол пайдаланушыға бағдарламаның қате жұмысын және қателіктер салдарын жоюға әрекет етеді.</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84225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9796" y="548680"/>
            <a:ext cx="7537738" cy="2246769"/>
          </a:xfrm>
          <a:prstGeom prst="rect">
            <a:avLst/>
          </a:prstGeom>
        </p:spPr>
        <p:txBody>
          <a:bodyPr wrap="square">
            <a:spAutoFit/>
          </a:bodyPr>
          <a:lstStyle/>
          <a:p>
            <a:pPr indent="457200" algn="just"/>
            <a:r>
              <a:rPr lang="kk-KZ" sz="2000" dirty="0">
                <a:latin typeface="Times New Roman" pitchFamily="18" charset="0"/>
                <a:cs typeface="Times New Roman" pitchFamily="18" charset="0"/>
              </a:rPr>
              <a:t>Exception ұрпақтары нақты ерекше жағдайларды өңдеуге арналған. Мысалы, System атаулар кеңістігінде ArgumentOutOfRangeException, IndexOutOfRangeException, StackOverlowException және т.б. маңызды кластар анықталған.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Ерекше жағдайды не туындатады? Оны көбінесе операциялық жүйенің ядросы орындайды, бірақ С#-та оны бағдарламаның өзі throw қызметтік сөзімен орындай алады.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062367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68978557"/>
              </p:ext>
            </p:extLst>
          </p:nvPr>
        </p:nvGraphicFramePr>
        <p:xfrm>
          <a:off x="323528" y="1412776"/>
          <a:ext cx="7268038" cy="3505200"/>
        </p:xfrm>
        <a:graphic>
          <a:graphicData uri="http://schemas.openxmlformats.org/drawingml/2006/table">
            <a:tbl>
              <a:tblPr firstRow="1" firstCol="1" lastRow="1" lastCol="1" bandRow="1" bandCol="1">
                <a:tableStyleId>{5C22544A-7EE6-4342-B048-85BDC9FD1C3A}</a:tableStyleId>
              </a:tblPr>
              <a:tblGrid>
                <a:gridCol w="1476728">
                  <a:extLst>
                    <a:ext uri="{9D8B030D-6E8A-4147-A177-3AD203B41FA5}">
                      <a16:colId xmlns:a16="http://schemas.microsoft.com/office/drawing/2014/main" xmlns="" val="20000"/>
                    </a:ext>
                  </a:extLst>
                </a:gridCol>
                <a:gridCol w="5791310">
                  <a:extLst>
                    <a:ext uri="{9D8B030D-6E8A-4147-A177-3AD203B41FA5}">
                      <a16:colId xmlns:a16="http://schemas.microsoft.com/office/drawing/2014/main" xmlns="" val="20001"/>
                    </a:ext>
                  </a:extLst>
                </a:gridCol>
              </a:tblGrid>
              <a:tr h="200473">
                <a:tc>
                  <a:txBody>
                    <a:bodyPr/>
                    <a:lstStyle/>
                    <a:p>
                      <a:pPr indent="0" algn="ctr">
                        <a:lnSpc>
                          <a:spcPct val="115000"/>
                        </a:lnSpc>
                        <a:spcAft>
                          <a:spcPts val="0"/>
                        </a:spcAft>
                      </a:pPr>
                      <a:r>
                        <a:rPr lang="kk-KZ" sz="2000" dirty="0">
                          <a:solidFill>
                            <a:schemeClr val="tx1"/>
                          </a:solidFill>
                          <a:effectLst/>
                          <a:latin typeface="Times New Roman" pitchFamily="18" charset="0"/>
                          <a:cs typeface="Times New Roman" pitchFamily="18" charset="0"/>
                        </a:rPr>
                        <a:t>Қасиеттер</a:t>
                      </a:r>
                      <a:endParaRPr lang="ru-RU" sz="200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ctr">
                        <a:lnSpc>
                          <a:spcPct val="115000"/>
                        </a:lnSpc>
                        <a:spcAft>
                          <a:spcPts val="0"/>
                        </a:spcAft>
                      </a:pPr>
                      <a:r>
                        <a:rPr lang="kk-KZ" sz="2000" dirty="0">
                          <a:solidFill>
                            <a:schemeClr val="tx1"/>
                          </a:solidFill>
                          <a:effectLst/>
                          <a:latin typeface="Times New Roman" pitchFamily="18" charset="0"/>
                          <a:cs typeface="Times New Roman" pitchFamily="18" charset="0"/>
                        </a:rPr>
                        <a:t>Сипаты </a:t>
                      </a:r>
                      <a:endParaRPr lang="ru-RU" sz="200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0"/>
                  </a:ext>
                </a:extLst>
              </a:tr>
              <a:tr h="200473">
                <a:tc>
                  <a:txBody>
                    <a:bodyPr/>
                    <a:lstStyle/>
                    <a:p>
                      <a:pPr indent="0" algn="l">
                        <a:lnSpc>
                          <a:spcPct val="115000"/>
                        </a:lnSpc>
                        <a:spcAft>
                          <a:spcPts val="0"/>
                        </a:spcAft>
                      </a:pPr>
                      <a:r>
                        <a:rPr lang="ru-RU" sz="2000" b="0" dirty="0" err="1">
                          <a:solidFill>
                            <a:schemeClr val="tx1"/>
                          </a:solidFill>
                          <a:effectLst/>
                          <a:latin typeface="Times New Roman" pitchFamily="18" charset="0"/>
                          <a:cs typeface="Times New Roman" pitchFamily="18" charset="0"/>
                        </a:rPr>
                        <a:t>Hi</a:t>
                      </a:r>
                      <a:r>
                        <a:rPr lang="en-US" sz="2000" b="0" dirty="0">
                          <a:solidFill>
                            <a:schemeClr val="tx1"/>
                          </a:solidFill>
                          <a:effectLst/>
                          <a:latin typeface="Times New Roman" pitchFamily="18" charset="0"/>
                          <a:cs typeface="Times New Roman" pitchFamily="18" charset="0"/>
                        </a:rPr>
                        <a:t>l</a:t>
                      </a:r>
                      <a:r>
                        <a:rPr lang="ru-RU" sz="2000" b="0" dirty="0" err="1">
                          <a:solidFill>
                            <a:schemeClr val="tx1"/>
                          </a:solidFill>
                          <a:effectLst/>
                          <a:latin typeface="Times New Roman" pitchFamily="18" charset="0"/>
                          <a:cs typeface="Times New Roman" pitchFamily="18" charset="0"/>
                        </a:rPr>
                        <a:t>pLink</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Қатені сипаттайтын анықтамалық</a:t>
                      </a:r>
                      <a:r>
                        <a:rPr lang="ru-RU" sz="2000" b="0" dirty="0">
                          <a:solidFill>
                            <a:schemeClr val="tx1"/>
                          </a:solidFill>
                          <a:effectLst/>
                          <a:latin typeface="Times New Roman" pitchFamily="18" charset="0"/>
                          <a:cs typeface="Times New Roman" pitchFamily="18" charset="0"/>
                        </a:rPr>
                        <a:t> UR</a:t>
                      </a:r>
                      <a:r>
                        <a:rPr lang="en-US" sz="2000" b="0" dirty="0">
                          <a:solidFill>
                            <a:schemeClr val="tx1"/>
                          </a:solidFill>
                          <a:effectLst/>
                          <a:latin typeface="Times New Roman" pitchFamily="18" charset="0"/>
                          <a:cs typeface="Times New Roman" pitchFamily="18" charset="0"/>
                        </a:rPr>
                        <a:t>I</a:t>
                      </a:r>
                      <a:r>
                        <a:rPr lang="ru-RU" sz="2000" b="0" dirty="0">
                          <a:solidFill>
                            <a:schemeClr val="tx1"/>
                          </a:solidFill>
                          <a:effectLst/>
                          <a:latin typeface="Times New Roman" pitchFamily="18" charset="0"/>
                          <a:cs typeface="Times New Roman" pitchFamily="18" charset="0"/>
                        </a:rPr>
                        <a:t> </a:t>
                      </a:r>
                      <a:r>
                        <a:rPr lang="ru-RU" sz="2000" b="0" dirty="0" err="1">
                          <a:solidFill>
                            <a:schemeClr val="tx1"/>
                          </a:solidFill>
                          <a:effectLst/>
                          <a:latin typeface="Times New Roman" pitchFamily="18" charset="0"/>
                          <a:cs typeface="Times New Roman" pitchFamily="18" charset="0"/>
                        </a:rPr>
                        <a:t>файлын</a:t>
                      </a:r>
                      <a:r>
                        <a:rPr lang="ru-RU" sz="2000" b="0" dirty="0">
                          <a:solidFill>
                            <a:schemeClr val="tx1"/>
                          </a:solidFill>
                          <a:effectLst/>
                          <a:latin typeface="Times New Roman" pitchFamily="18" charset="0"/>
                          <a:cs typeface="Times New Roman" pitchFamily="18" charset="0"/>
                        </a:rPr>
                        <a:t> </a:t>
                      </a:r>
                      <a:r>
                        <a:rPr lang="kk-KZ" sz="2000" b="0" dirty="0">
                          <a:solidFill>
                            <a:schemeClr val="tx1"/>
                          </a:solidFill>
                          <a:effectLst/>
                          <a:latin typeface="Times New Roman" pitchFamily="18" charset="0"/>
                          <a:cs typeface="Times New Roman" pitchFamily="18" charset="0"/>
                        </a:rPr>
                        <a:t>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1"/>
                  </a:ext>
                </a:extLst>
              </a:tr>
              <a:tr h="200473">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Message</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Қатенің мәтіндік сипаттамасын 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2"/>
                  </a:ext>
                </a:extLst>
              </a:tr>
              <a:tr h="418371">
                <a:tc>
                  <a:txBody>
                    <a:bodyPr/>
                    <a:lstStyle/>
                    <a:p>
                      <a:pPr indent="0" algn="l">
                        <a:lnSpc>
                          <a:spcPct val="115000"/>
                        </a:lnSpc>
                        <a:spcAft>
                          <a:spcPts val="0"/>
                        </a:spcAft>
                      </a:pPr>
                      <a:r>
                        <a:rPr lang="ru-RU" sz="2000" b="0" dirty="0" err="1">
                          <a:solidFill>
                            <a:schemeClr val="tx1"/>
                          </a:solidFill>
                          <a:effectLst/>
                          <a:latin typeface="Times New Roman" pitchFamily="18" charset="0"/>
                          <a:cs typeface="Times New Roman" pitchFamily="18" charset="0"/>
                        </a:rPr>
                        <a:t>Source</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Ерекше жағдайды тудыратын объектті немесе қосымшаның атауын қайтарады </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3"/>
                  </a:ext>
                </a:extLst>
              </a:tr>
              <a:tr h="200473">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StackTrace</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Ерекше жағдай туындаған уақытта стек күйін қайтарады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4"/>
                  </a:ext>
                </a:extLst>
              </a:tr>
              <a:tr h="418371">
                <a:tc>
                  <a:txBody>
                    <a:bodyPr/>
                    <a:lstStyle/>
                    <a:p>
                      <a:pPr indent="0" algn="l">
                        <a:lnSpc>
                          <a:spcPct val="115000"/>
                        </a:lnSpc>
                        <a:spcAft>
                          <a:spcPts val="0"/>
                        </a:spcAft>
                      </a:pPr>
                      <a:r>
                        <a:rPr lang="ru-RU" sz="2000" b="0">
                          <a:solidFill>
                            <a:schemeClr val="tx1"/>
                          </a:solidFill>
                          <a:effectLst/>
                          <a:latin typeface="Times New Roman" pitchFamily="18" charset="0"/>
                          <a:cs typeface="Times New Roman" pitchFamily="18" charset="0"/>
                        </a:rPr>
                        <a:t>InnerExcepton</a:t>
                      </a:r>
                      <a:endParaRPr lang="ru-RU" sz="2000" b="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tc>
                  <a:txBody>
                    <a:bodyPr/>
                    <a:lstStyle/>
                    <a:p>
                      <a:pPr indent="0" algn="just">
                        <a:lnSpc>
                          <a:spcPct val="115000"/>
                        </a:lnSpc>
                        <a:spcAft>
                          <a:spcPts val="0"/>
                        </a:spcAft>
                      </a:pPr>
                      <a:r>
                        <a:rPr lang="kk-KZ" sz="2000" b="0" dirty="0">
                          <a:solidFill>
                            <a:schemeClr val="tx1"/>
                          </a:solidFill>
                          <a:effectLst/>
                          <a:latin typeface="Times New Roman" pitchFamily="18" charset="0"/>
                          <a:cs typeface="Times New Roman" pitchFamily="18" charset="0"/>
                        </a:rPr>
                        <a:t>Ағымдағы ерекше жағдай бойынша мәліметтерді сақтау үшін қолданады</a:t>
                      </a:r>
                      <a:endParaRPr lang="ru-RU" sz="2000" b="0" dirty="0">
                        <a:solidFill>
                          <a:schemeClr val="tx1"/>
                        </a:solidFill>
                        <a:effectLst/>
                        <a:latin typeface="Times New Roman" pitchFamily="18" charset="0"/>
                        <a:ea typeface="Times New Roman"/>
                        <a:cs typeface="Times New Roman"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xmlns="" val="10005"/>
                  </a:ext>
                </a:extLst>
              </a:tr>
            </a:tbl>
          </a:graphicData>
        </a:graphic>
      </p:graphicFrame>
      <p:sp>
        <p:nvSpPr>
          <p:cNvPr id="3" name="Rectangle 1"/>
          <p:cNvSpPr>
            <a:spLocks noChangeArrowheads="1"/>
          </p:cNvSpPr>
          <p:nvPr/>
        </p:nvSpPr>
        <p:spPr bwMode="auto">
          <a:xfrm>
            <a:off x="323528" y="692696"/>
            <a:ext cx="6000101" cy="669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14264" rIns="0" bIns="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14.1-кесте - Exception класының қасиеттері</a:t>
            </a:r>
            <a:endParaRPr kumimoji="0" lang="kk-KZ"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0380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76672"/>
            <a:ext cx="7056784" cy="400110"/>
          </a:xfrm>
          <a:prstGeom prst="rect">
            <a:avLst/>
          </a:prstGeom>
        </p:spPr>
        <p:txBody>
          <a:bodyPr wrap="square">
            <a:spAutoFit/>
          </a:bodyPr>
          <a:lstStyle/>
          <a:p>
            <a:r>
              <a:rPr lang="kk-KZ" sz="2000" b="1" dirty="0">
                <a:latin typeface="Times New Roman" pitchFamily="18" charset="0"/>
                <a:cs typeface="Times New Roman" pitchFamily="18" charset="0"/>
              </a:rPr>
              <a:t>Қорғалған блокты жазу </a:t>
            </a:r>
            <a:r>
              <a:rPr lang="ru-RU" sz="2000" b="1" dirty="0">
                <a:latin typeface="Times New Roman" pitchFamily="18" charset="0"/>
                <a:cs typeface="Times New Roman" pitchFamily="18" charset="0"/>
              </a:rPr>
              <a:t>форматы  </a:t>
            </a:r>
            <a:r>
              <a:rPr lang="kk-KZ" sz="2000" b="1" dirty="0">
                <a:latin typeface="Times New Roman" pitchFamily="18" charset="0"/>
                <a:cs typeface="Times New Roman" pitchFamily="18" charset="0"/>
              </a:rPr>
              <a:t>мына түрде жазылады:</a:t>
            </a:r>
            <a:endParaRPr lang="ru-RU" sz="2000" b="1" dirty="0">
              <a:latin typeface="Times New Roman" pitchFamily="18" charset="0"/>
              <a:cs typeface="Times New Roman" pitchFamily="18" charset="0"/>
            </a:endParaRPr>
          </a:p>
        </p:txBody>
      </p:sp>
      <p:sp>
        <p:nvSpPr>
          <p:cNvPr id="4" name="Прямоугольник 3"/>
          <p:cNvSpPr/>
          <p:nvPr/>
        </p:nvSpPr>
        <p:spPr>
          <a:xfrm>
            <a:off x="619989" y="2996952"/>
            <a:ext cx="7200800" cy="2031325"/>
          </a:xfrm>
          <a:prstGeom prst="rect">
            <a:avLst/>
          </a:prstGeom>
          <a:ln>
            <a:solidFill>
              <a:schemeClr val="accent1"/>
            </a:solidFill>
          </a:ln>
        </p:spPr>
        <p:txBody>
          <a:bodyPr wrap="square">
            <a:spAutoFit/>
          </a:bodyPr>
          <a:lstStyle/>
          <a:p>
            <a:pPr indent="457200"/>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catch(Tk ek)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Тк болса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finally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Аяқталу блогы. Кез келген жағдайды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мұнда try, catch, finally — қызметтік сөздер.</a:t>
            </a:r>
            <a:endParaRPr lang="ru-RU" b="1" dirty="0">
              <a:latin typeface="Times New Roman" pitchFamily="18" charset="0"/>
              <a:cs typeface="Times New Roman" pitchFamily="18" charset="0"/>
            </a:endParaRPr>
          </a:p>
        </p:txBody>
      </p:sp>
      <p:sp>
        <p:nvSpPr>
          <p:cNvPr id="5" name="Прямоугольник 4"/>
          <p:cNvSpPr/>
          <p:nvPr/>
        </p:nvSpPr>
        <p:spPr>
          <a:xfrm>
            <a:off x="611560" y="1196752"/>
            <a:ext cx="7200800" cy="1477328"/>
          </a:xfrm>
          <a:prstGeom prst="rect">
            <a:avLst/>
          </a:prstGeom>
          <a:ln>
            <a:solidFill>
              <a:schemeClr val="accent1"/>
            </a:solidFill>
          </a:ln>
        </p:spPr>
        <p:txBody>
          <a:bodyPr wrap="square">
            <a:spAutoFit/>
          </a:bodyPr>
          <a:lstStyle/>
          <a:p>
            <a:pPr indent="457200"/>
            <a:r>
              <a:rPr lang="kk-KZ" b="1" dirty="0">
                <a:latin typeface="Times New Roman" pitchFamily="18" charset="0"/>
                <a:cs typeface="Times New Roman" pitchFamily="18" charset="0"/>
              </a:rPr>
              <a:t>try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 Қорғалған блок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 (T1 e1)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Т1 болса іске қосылады.}</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04711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7216" y="467380"/>
            <a:ext cx="7704856" cy="369332"/>
          </a:xfrm>
          <a:prstGeom prst="rect">
            <a:avLst/>
          </a:prstGeom>
        </p:spPr>
        <p:txBody>
          <a:bodyPr wrap="square">
            <a:spAutoFit/>
          </a:bodyPr>
          <a:lstStyle/>
          <a:p>
            <a:r>
              <a:rPr lang="kk-KZ" b="1" dirty="0">
                <a:latin typeface="Times New Roman" pitchFamily="18" charset="0"/>
                <a:cs typeface="Times New Roman" pitchFamily="18" charset="0"/>
              </a:rPr>
              <a:t>Қорғалған блокты жазу </a:t>
            </a:r>
            <a:r>
              <a:rPr lang="ru-RU" b="1" dirty="0">
                <a:latin typeface="Times New Roman" pitchFamily="18" charset="0"/>
                <a:cs typeface="Times New Roman" pitchFamily="18" charset="0"/>
              </a:rPr>
              <a:t>форматы  </a:t>
            </a:r>
            <a:r>
              <a:rPr lang="kk-KZ" b="1" dirty="0">
                <a:latin typeface="Times New Roman" pitchFamily="18" charset="0"/>
                <a:cs typeface="Times New Roman" pitchFamily="18" charset="0"/>
              </a:rPr>
              <a:t>мына түрде жазылады:</a:t>
            </a:r>
            <a:endParaRPr lang="ru-RU" b="1" dirty="0">
              <a:latin typeface="Times New Roman" pitchFamily="18" charset="0"/>
              <a:cs typeface="Times New Roman" pitchFamily="18" charset="0"/>
            </a:endParaRPr>
          </a:p>
        </p:txBody>
      </p:sp>
      <p:sp>
        <p:nvSpPr>
          <p:cNvPr id="3" name="Прямоугольник 2"/>
          <p:cNvSpPr/>
          <p:nvPr/>
        </p:nvSpPr>
        <p:spPr>
          <a:xfrm>
            <a:off x="401148" y="2564904"/>
            <a:ext cx="7905996" cy="3139321"/>
          </a:xfrm>
          <a:prstGeom prst="rect">
            <a:avLst/>
          </a:prstGeom>
        </p:spPr>
        <p:txBody>
          <a:bodyPr wrap="square">
            <a:spAutoFit/>
          </a:bodyPr>
          <a:lstStyle/>
          <a:p>
            <a:pPr marL="285750" indent="-285750" algn="just">
              <a:buFontTx/>
              <a:buChar char="-"/>
            </a:pPr>
            <a:r>
              <a:rPr lang="kk-KZ" dirty="0">
                <a:latin typeface="Times New Roman" pitchFamily="18" charset="0"/>
                <a:cs typeface="Times New Roman" pitchFamily="18" charset="0"/>
              </a:rPr>
              <a:t>алдында Try кілттік сөзі жазылған блок бағдарлама кодының қорғалған блогы  немесе try-блогы деп аталады. Бағдарламашы осы блокқа бағдарлама жұмысының қате орындалуына себеп болатын, яғни ерекше жағдайды тудыратын кодты орналастырады. </a:t>
            </a:r>
          </a:p>
          <a:p>
            <a:pPr indent="457200" algn="just"/>
            <a:endParaRPr lang="kk-KZ"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Сонымен, try-блогында T типіндегі ерекше жағдай орын алуы мүмкін.</a:t>
            </a:r>
            <a:endParaRPr lang="ru-RU"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C# тілінде ерекше жағдайды өңдеу үшін арнайы catch-блоктары қарастырылған. Әрбір catch-блогында Exception класының немесе оның ұрпағының формалды параметрі бар және ол ерекше жағдайда «дұрыс» әрекет жасауға арналған. </a:t>
            </a:r>
            <a:endParaRPr lang="ru-RU" dirty="0">
              <a:latin typeface="Times New Roman" pitchFamily="18" charset="0"/>
              <a:cs typeface="Times New Roman" pitchFamily="18" charset="0"/>
            </a:endParaRPr>
          </a:p>
          <a:p>
            <a:pPr marL="285750" indent="-285750" algn="just">
              <a:buFontTx/>
              <a:buChar char="-"/>
            </a:pPr>
            <a:endParaRPr lang="ru-RU" dirty="0">
              <a:latin typeface="Times New Roman" pitchFamily="18" charset="0"/>
              <a:cs typeface="Times New Roman" pitchFamily="18" charset="0"/>
            </a:endParaRPr>
          </a:p>
        </p:txBody>
      </p:sp>
      <p:sp>
        <p:nvSpPr>
          <p:cNvPr id="4" name="Прямоугольник 3"/>
          <p:cNvSpPr/>
          <p:nvPr/>
        </p:nvSpPr>
        <p:spPr>
          <a:xfrm>
            <a:off x="508096" y="913363"/>
            <a:ext cx="7160247" cy="1477328"/>
          </a:xfrm>
          <a:prstGeom prst="rect">
            <a:avLst/>
          </a:prstGeom>
          <a:ln>
            <a:solidFill>
              <a:schemeClr val="accent1"/>
            </a:solidFill>
          </a:ln>
        </p:spPr>
        <p:txBody>
          <a:bodyPr wrap="square">
            <a:spAutoFit/>
          </a:bodyPr>
          <a:lstStyle/>
          <a:p>
            <a:pPr lvl="0" indent="457200"/>
            <a:r>
              <a:rPr lang="kk-KZ" b="1" dirty="0">
                <a:solidFill>
                  <a:prstClr val="black"/>
                </a:solidFill>
                <a:latin typeface="Times New Roman" pitchFamily="18" charset="0"/>
                <a:cs typeface="Times New Roman" pitchFamily="18" charset="0"/>
              </a:rPr>
              <a:t>try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 // Қорғалған блок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catch (T1 e1) </a:t>
            </a:r>
            <a:endParaRPr lang="ru-RU" b="1" dirty="0">
              <a:solidFill>
                <a:prstClr val="black"/>
              </a:solidFill>
              <a:latin typeface="Times New Roman" pitchFamily="18" charset="0"/>
              <a:cs typeface="Times New Roman" pitchFamily="18" charset="0"/>
            </a:endParaRPr>
          </a:p>
          <a:p>
            <a:pPr lvl="0" indent="457200"/>
            <a:r>
              <a:rPr lang="kk-KZ" b="1" dirty="0">
                <a:solidFill>
                  <a:prstClr val="black"/>
                </a:solidFill>
                <a:latin typeface="Times New Roman" pitchFamily="18" charset="0"/>
                <a:cs typeface="Times New Roman" pitchFamily="18" charset="0"/>
              </a:rPr>
              <a:t>{// Ерекше жағдайдың өңдеуіші. Егер ерекше жағдайдың типі Т1 болса іске қосылады.}</a:t>
            </a:r>
            <a:endParaRPr lang="ru-RU"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13566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7715" y="842104"/>
            <a:ext cx="7200800" cy="2031325"/>
          </a:xfrm>
          <a:prstGeom prst="rect">
            <a:avLst/>
          </a:prstGeom>
          <a:ln>
            <a:solidFill>
              <a:schemeClr val="accent1"/>
            </a:solidFill>
          </a:ln>
        </p:spPr>
        <p:txBody>
          <a:bodyPr wrap="square">
            <a:spAutoFit/>
          </a:bodyPr>
          <a:lstStyle/>
          <a:p>
            <a:pPr indent="457200"/>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catch(Tk ek)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Ерекше жағдайдың өңдеуіші. Егер ерекше жағдайдың типі Тк болса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finally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 Аяқталу блогы. Кез келген жағдайды іске қосылады. }</a:t>
            </a:r>
            <a:endParaRPr lang="ru-RU" b="1" dirty="0">
              <a:latin typeface="Times New Roman" pitchFamily="18" charset="0"/>
              <a:cs typeface="Times New Roman" pitchFamily="18" charset="0"/>
            </a:endParaRPr>
          </a:p>
          <a:p>
            <a:pPr indent="457200"/>
            <a:r>
              <a:rPr lang="kk-KZ" b="1" dirty="0">
                <a:latin typeface="Times New Roman" pitchFamily="18" charset="0"/>
                <a:cs typeface="Times New Roman" pitchFamily="18" charset="0"/>
              </a:rPr>
              <a:t>мұнда try, catch, finally — қызметтік сөздер.</a:t>
            </a:r>
            <a:endParaRPr lang="ru-RU" b="1" dirty="0">
              <a:latin typeface="Times New Roman" pitchFamily="18" charset="0"/>
              <a:cs typeface="Times New Roman" pitchFamily="18" charset="0"/>
            </a:endParaRPr>
          </a:p>
        </p:txBody>
      </p:sp>
      <p:sp>
        <p:nvSpPr>
          <p:cNvPr id="3" name="Прямоугольник 2"/>
          <p:cNvSpPr/>
          <p:nvPr/>
        </p:nvSpPr>
        <p:spPr>
          <a:xfrm>
            <a:off x="507216" y="467380"/>
            <a:ext cx="7704856" cy="369332"/>
          </a:xfrm>
          <a:prstGeom prst="rect">
            <a:avLst/>
          </a:prstGeom>
        </p:spPr>
        <p:txBody>
          <a:bodyPr wrap="square">
            <a:spAutoFit/>
          </a:bodyPr>
          <a:lstStyle/>
          <a:p>
            <a:r>
              <a:rPr lang="kk-KZ" b="1" dirty="0">
                <a:latin typeface="Times New Roman" pitchFamily="18" charset="0"/>
                <a:cs typeface="Times New Roman" pitchFamily="18" charset="0"/>
              </a:rPr>
              <a:t>Қорғалған блокты жазу </a:t>
            </a:r>
            <a:r>
              <a:rPr lang="ru-RU" b="1" dirty="0">
                <a:latin typeface="Times New Roman" pitchFamily="18" charset="0"/>
                <a:cs typeface="Times New Roman" pitchFamily="18" charset="0"/>
              </a:rPr>
              <a:t>форматы  </a:t>
            </a:r>
            <a:r>
              <a:rPr lang="kk-KZ" b="1" dirty="0">
                <a:latin typeface="Times New Roman" pitchFamily="18" charset="0"/>
                <a:cs typeface="Times New Roman" pitchFamily="18" charset="0"/>
              </a:rPr>
              <a:t>мына түрде жазылады:</a:t>
            </a:r>
            <a:endParaRPr lang="ru-RU" b="1" dirty="0">
              <a:latin typeface="Times New Roman" pitchFamily="18" charset="0"/>
              <a:cs typeface="Times New Roman" pitchFamily="18" charset="0"/>
            </a:endParaRPr>
          </a:p>
        </p:txBody>
      </p:sp>
      <p:sp>
        <p:nvSpPr>
          <p:cNvPr id="4" name="Прямоугольник 3"/>
          <p:cNvSpPr/>
          <p:nvPr/>
        </p:nvSpPr>
        <p:spPr>
          <a:xfrm>
            <a:off x="456184" y="3212976"/>
            <a:ext cx="7755888" cy="1323439"/>
          </a:xfrm>
          <a:prstGeom prst="rect">
            <a:avLst/>
          </a:prstGeom>
        </p:spPr>
        <p:txBody>
          <a:bodyPr wrap="square">
            <a:spAutoFit/>
          </a:bodyPr>
          <a:lstStyle/>
          <a:p>
            <a:pPr indent="457200" algn="just"/>
            <a:r>
              <a:rPr lang="kk-KZ" sz="2000" dirty="0">
                <a:latin typeface="Times New Roman" pitchFamily="18" charset="0"/>
                <a:cs typeface="Times New Roman" pitchFamily="18" charset="0"/>
              </a:rPr>
              <a:t>Бірінші, формалды параметрі T типімен сайкестелген (T типінде немесе оның ұрпағынан) catch-блогында ерекше жағдайды өзі өңдейді, сондықтан catch-блоктарының жазылу тәртібі өте маңызды.</a:t>
            </a:r>
            <a:endParaRPr lang="ru-RU" sz="2000" dirty="0">
              <a:latin typeface="Times New Roman" pitchFamily="18" charset="0"/>
              <a:cs typeface="Times New Roman" pitchFamily="18" charset="0"/>
            </a:endParaRPr>
          </a:p>
          <a:p>
            <a:pPr indent="457200"/>
            <a:r>
              <a:rPr lang="kk-KZ" sz="2000" dirty="0">
                <a:latin typeface="Times New Roman" pitchFamily="18" charset="0"/>
                <a:cs typeface="Times New Roman" pitchFamily="18" charset="0"/>
              </a:rPr>
              <a:t> Алдымен арнайы өңдеушілер жазылуы тиіс.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895457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24744"/>
            <a:ext cx="7920880" cy="5016758"/>
          </a:xfrm>
          <a:prstGeom prst="rect">
            <a:avLst/>
          </a:prstGeom>
        </p:spPr>
        <p:txBody>
          <a:bodyPr wrap="square">
            <a:spAutoFit/>
          </a:bodyPr>
          <a:lstStyle/>
          <a:p>
            <a:pPr indent="457200" algn="just"/>
            <a:r>
              <a:rPr lang="kk-KZ" sz="2000" dirty="0">
                <a:latin typeface="Times New Roman" pitchFamily="18" charset="0"/>
                <a:cs typeface="Times New Roman" pitchFamily="18" charset="0"/>
              </a:rPr>
              <a:t>Әмбебап өңдеуіш болып Exception класының формалды параметрлері бар catch-блогы болып табылады және ол кез келген T типімен сәйкестендірілген.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Әмбебап өңдеуіш ең соңында орналастырылады, өйткені ол кез келген типтегі ерекше жағдайды қарастыра алады. Catch-блогы switch операторы сияқты орындалады, ал одан кейін басқару қорғалған бөлікке арналған ортақ іс-әрекеттер орындалатын finally блогына беріледі.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Catch() өңдеушісінің кез келген санын жазуға рұқсат берілген, сонымен қатар finally блогын қолданбауға болады. Осы кластың ең маңызды қасиеттері 14.1-кестеде көрсетілген.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Finally блогына қорғалған бөлікте ерекше жағдай туындамаса да басқару беріледі, яғни осы блок кез келген жағдайда орындалады. Онда, мысалы, ашық файлдар жабылуы немесе қорғалған бөлікке бөлінген ресурстардың босатылуы мүмкін.</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59055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96752"/>
            <a:ext cx="7128792" cy="3416320"/>
          </a:xfrm>
          <a:prstGeom prst="rect">
            <a:avLst/>
          </a:prstGeom>
        </p:spPr>
        <p:txBody>
          <a:bodyPr wrap="square">
            <a:spAutoFit/>
          </a:bodyPr>
          <a:lstStyle/>
          <a:p>
            <a:r>
              <a:rPr lang="en-US" dirty="0"/>
              <a:t>try</a:t>
            </a:r>
            <a:endParaRPr lang="ru-RU" dirty="0"/>
          </a:p>
          <a:p>
            <a:r>
              <a:rPr lang="en-US" dirty="0"/>
              <a:t>  {</a:t>
            </a:r>
            <a:endParaRPr lang="ru-RU" dirty="0"/>
          </a:p>
          <a:p>
            <a:r>
              <a:rPr lang="en-US" dirty="0"/>
              <a:t>   i++;</a:t>
            </a:r>
            <a:endParaRPr lang="ru-RU" dirty="0"/>
          </a:p>
          <a:p>
            <a:r>
              <a:rPr lang="en-US" dirty="0"/>
              <a:t>   j = </a:t>
            </a:r>
            <a:r>
              <a:rPr lang="en-US" dirty="0" err="1"/>
              <a:t>rnd.Next</a:t>
            </a:r>
            <a:r>
              <a:rPr lang="en-US" dirty="0"/>
              <a:t>(8);</a:t>
            </a:r>
            <a:endParaRPr lang="ru-RU" dirty="0"/>
          </a:p>
          <a:p>
            <a:r>
              <a:rPr lang="en-US" dirty="0"/>
              <a:t>   a[j] = </a:t>
            </a:r>
            <a:r>
              <a:rPr lang="en-US" dirty="0" err="1">
                <a:latin typeface="Times New Roman" pitchFamily="18" charset="0"/>
                <a:cs typeface="Times New Roman" pitchFamily="18" charset="0"/>
              </a:rPr>
              <a:t>rnd.Next</a:t>
            </a:r>
            <a:r>
              <a:rPr lang="en-US" dirty="0">
                <a:latin typeface="Times New Roman" pitchFamily="18" charset="0"/>
                <a:cs typeface="Times New Roman" pitchFamily="18" charset="0"/>
              </a:rPr>
              <a:t>(100</a:t>
            </a:r>
            <a:r>
              <a:rPr lang="en-US" dirty="0"/>
              <a:t>);</a:t>
            </a:r>
            <a:endParaRPr lang="ru-RU" dirty="0"/>
          </a:p>
          <a:p>
            <a:r>
              <a:rPr lang="en-US" dirty="0"/>
              <a:t>   </a:t>
            </a:r>
            <a:r>
              <a:rPr lang="en-US" dirty="0" err="1"/>
              <a:t>Console.WriteLine</a:t>
            </a:r>
            <a:r>
              <a:rPr lang="en-US" dirty="0"/>
              <a:t>("a[{0}] = {1} ", j, a[j]);</a:t>
            </a:r>
            <a:endParaRPr lang="ru-RU" dirty="0"/>
          </a:p>
          <a:p>
            <a:r>
              <a:rPr lang="en-US" dirty="0"/>
              <a:t>  }</a:t>
            </a:r>
            <a:endParaRPr lang="ru-RU" dirty="0"/>
          </a:p>
          <a:p>
            <a:r>
              <a:rPr lang="en-US" dirty="0"/>
              <a:t>  catch (</a:t>
            </a:r>
            <a:r>
              <a:rPr lang="en-US" dirty="0" err="1"/>
              <a:t>IndexOutOfRangeException</a:t>
            </a:r>
            <a:r>
              <a:rPr lang="en-US" dirty="0"/>
              <a:t>)</a:t>
            </a:r>
            <a:endParaRPr lang="ru-RU" dirty="0"/>
          </a:p>
          <a:p>
            <a:r>
              <a:rPr lang="en-US" dirty="0"/>
              <a:t>  {</a:t>
            </a:r>
            <a:endParaRPr lang="ru-RU" dirty="0"/>
          </a:p>
          <a:p>
            <a:r>
              <a:rPr lang="en-US" dirty="0"/>
              <a:t>   i--;</a:t>
            </a:r>
            <a:endParaRPr lang="ru-RU" dirty="0"/>
          </a:p>
          <a:p>
            <a:r>
              <a:rPr lang="en-US" dirty="0"/>
              <a:t>   </a:t>
            </a:r>
            <a:r>
              <a:rPr lang="en-US" dirty="0" err="1"/>
              <a:t>Console.WriteLine</a:t>
            </a:r>
            <a:r>
              <a:rPr lang="en-US" dirty="0"/>
              <a:t>("</a:t>
            </a:r>
            <a:r>
              <a:rPr lang="en-US" dirty="0" err="1"/>
              <a:t>Massivtin</a:t>
            </a:r>
            <a:r>
              <a:rPr lang="en-US" dirty="0"/>
              <a:t> </a:t>
            </a:r>
            <a:r>
              <a:rPr lang="en-US" dirty="0" err="1"/>
              <a:t>indeksi</a:t>
            </a:r>
            <a:r>
              <a:rPr lang="en-US" dirty="0"/>
              <a:t> </a:t>
            </a:r>
            <a:r>
              <a:rPr lang="en-US" dirty="0" err="1"/>
              <a:t>diapozon</a:t>
            </a:r>
            <a:r>
              <a:rPr lang="en-US" dirty="0"/>
              <a:t> </a:t>
            </a:r>
            <a:r>
              <a:rPr lang="en-US" dirty="0" err="1"/>
              <a:t>sheginen</a:t>
            </a:r>
            <a:r>
              <a:rPr lang="en-US" dirty="0"/>
              <a:t> </a:t>
            </a:r>
            <a:r>
              <a:rPr lang="en-US" dirty="0" err="1"/>
              <a:t>tiskari</a:t>
            </a:r>
            <a:r>
              <a:rPr lang="en-US" dirty="0"/>
              <a:t> {0}", j);</a:t>
            </a:r>
            <a:endParaRPr lang="ru-RU" dirty="0"/>
          </a:p>
          <a:p>
            <a:r>
              <a:rPr lang="en-US" dirty="0"/>
              <a:t>  }</a:t>
            </a:r>
            <a:endParaRPr lang="ru-RU" dirty="0"/>
          </a:p>
        </p:txBody>
      </p:sp>
      <p:sp>
        <p:nvSpPr>
          <p:cNvPr id="3" name="Прямоугольник 2"/>
          <p:cNvSpPr/>
          <p:nvPr/>
        </p:nvSpPr>
        <p:spPr>
          <a:xfrm>
            <a:off x="611560" y="550421"/>
            <a:ext cx="7488832" cy="369332"/>
          </a:xfrm>
          <a:prstGeom prst="rect">
            <a:avLst/>
          </a:prstGeom>
        </p:spPr>
        <p:txBody>
          <a:bodyPr wrap="square">
            <a:spAutoFit/>
          </a:bodyPr>
          <a:lstStyle/>
          <a:p>
            <a:r>
              <a:rPr lang="kk-KZ" dirty="0">
                <a:latin typeface="Times New Roman" pitchFamily="18" charset="0"/>
                <a:cs typeface="Times New Roman" pitchFamily="18" charset="0"/>
              </a:rPr>
              <a:t>Ерекше жағдайларды алдын алу бойынша мысал</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2778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8F1E06D-30DE-4C28-9984-69E5ECBB3357}"/>
              </a:ext>
            </a:extLst>
          </p:cNvPr>
          <p:cNvSpPr/>
          <p:nvPr/>
        </p:nvSpPr>
        <p:spPr>
          <a:xfrm>
            <a:off x="3131840" y="404664"/>
            <a:ext cx="3002681" cy="369332"/>
          </a:xfrm>
          <a:prstGeom prst="rect">
            <a:avLst/>
          </a:prstGeom>
        </p:spPr>
        <p:txBody>
          <a:bodyPr wrap="none">
            <a:spAutoFit/>
          </a:bodyPr>
          <a:lstStyle/>
          <a:p>
            <a:r>
              <a:rPr lang="en-US" b="1" dirty="0">
                <a:latin typeface="Times New Roman" panose="02020603050405020304" pitchFamily="18" charset="0"/>
                <a:ea typeface="Times New Roman" panose="02020603050405020304" pitchFamily="18" charset="0"/>
              </a:rPr>
              <a:t>DATATIME</a:t>
            </a:r>
            <a:r>
              <a:rPr lang="ru-RU" b="1"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ҚҰРЫЛЫМЫ</a:t>
            </a:r>
            <a:endParaRPr lang="ru-RU" b="1" dirty="0"/>
          </a:p>
        </p:txBody>
      </p:sp>
      <p:sp>
        <p:nvSpPr>
          <p:cNvPr id="3" name="Прямоугольник 2">
            <a:extLst>
              <a:ext uri="{FF2B5EF4-FFF2-40B4-BE49-F238E27FC236}">
                <a16:creationId xmlns:a16="http://schemas.microsoft.com/office/drawing/2014/main" xmlns="" id="{FA778369-B6E0-4E8B-9C2E-99913854BF19}"/>
              </a:ext>
            </a:extLst>
          </p:cNvPr>
          <p:cNvSpPr/>
          <p:nvPr/>
        </p:nvSpPr>
        <p:spPr>
          <a:xfrm>
            <a:off x="539552" y="908720"/>
            <a:ext cx="7992888" cy="2862322"/>
          </a:xfrm>
          <a:prstGeom prst="rect">
            <a:avLst/>
          </a:prstGeom>
        </p:spPr>
        <p:txBody>
          <a:bodyPr wrap="square">
            <a:spAutoFit/>
          </a:bodyPr>
          <a:lstStyle/>
          <a:p>
            <a:pPr indent="457200" algn="just"/>
            <a:r>
              <a:rPr lang="ru-RU" sz="2000" dirty="0">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Уақыт</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параметрлерімен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жұмыс</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жасау</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C</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тілінде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арнайы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құрылымдар</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бар –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DateTimeOffset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TimeSpan</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a:t>
            </a:r>
          </a:p>
          <a:p>
            <a:endParaRPr lang="kk-KZ"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типіндегі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айнымалы</a:t>
            </a:r>
            <a:r>
              <a:rPr lang="ru-RU" sz="2000" dirty="0">
                <a:latin typeface="Times New Roman" panose="02020603050405020304" pitchFamily="18" charset="0"/>
                <a:cs typeface="Times New Roman" panose="02020603050405020304" pitchFamily="18" charset="0"/>
              </a:rPr>
              <a:t>  дата  мен </a:t>
            </a:r>
            <a:r>
              <a:rPr lang="ru-RU" sz="2000" dirty="0" err="1">
                <a:latin typeface="Times New Roman" panose="02020603050405020304" pitchFamily="18" charset="0"/>
                <a:cs typeface="Times New Roman" panose="02020603050405020304" pitchFamily="18" charset="0"/>
              </a:rPr>
              <a:t>уақытты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сақтауға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арналған</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Диапазоны 01.01.0001 0:00:00 -  31.12.9999 23:59:59 в </a:t>
            </a:r>
            <a:r>
              <a:rPr lang="ru-RU" sz="2000" dirty="0" err="1">
                <a:latin typeface="Times New Roman" panose="02020603050405020304" pitchFamily="18" charset="0"/>
                <a:cs typeface="Times New Roman" panose="02020603050405020304" pitchFamily="18" charset="0"/>
              </a:rPr>
              <a:t>григориан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күнтізбесінде</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DateTime</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қасиеттері мен әдістері келесі кестеде көрсетілген. </a:t>
            </a:r>
            <a:r>
              <a:rPr lang="ru-RU" sz="2000" dirty="0">
                <a:latin typeface="Times New Roman" panose="02020603050405020304" pitchFamily="18" charset="0"/>
                <a:cs typeface="Times New Roman" panose="02020603050405020304" pitchFamily="18" charset="0"/>
              </a:rPr>
              <a:t> </a:t>
            </a:r>
          </a:p>
          <a:p>
            <a:endParaRPr lang="ru-RU"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Rectangle 2">
                <a:extLst>
                  <a:ext uri="{FF2B5EF4-FFF2-40B4-BE49-F238E27FC236}">
                    <a16:creationId xmlns:a16="http://schemas.microsoft.com/office/drawing/2014/main" xmlns="" id="{4248A81E-9CEF-46E4-9476-632EB81C3A98}"/>
                  </a:ext>
                </a:extLst>
              </p:cNvPr>
              <p:cNvSpPr>
                <a:spLocks noChangeArrowheads="1"/>
              </p:cNvSpPr>
              <p:nvPr/>
            </p:nvSpPr>
            <p:spPr bwMode="auto">
              <a:xfrm flipH="1">
                <a:off x="251520" y="3570987"/>
                <a:ext cx="7776864"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Бір тик - 100 наносекунд,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немесе</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sSup>
                      <m:sSupPr>
                        <m:ctrlPr>
                          <a:rPr kumimoji="0" lang="ru-RU" altLang="ru-RU" sz="2000" b="0" i="1" u="none" strike="noStrike" cap="none" normalizeH="0" baseline="0" smtClean="0">
                            <a:ln>
                              <a:noFill/>
                            </a:ln>
                            <a:solidFill>
                              <a:schemeClr val="tx1"/>
                            </a:solidFill>
                            <a:effectLst/>
                            <a:latin typeface="Cambria Math"/>
                          </a:rPr>
                        </m:ctrlPr>
                      </m:sSupPr>
                      <m:e>
                        <m:r>
                          <a:rPr kumimoji="0" lang="kk-KZ" altLang="ru-RU" sz="2000" b="0" i="1" u="none" strike="noStrike" cap="none" normalizeH="0" baseline="0" smtClean="0">
                            <a:ln>
                              <a:noFill/>
                            </a:ln>
                            <a:solidFill>
                              <a:schemeClr val="tx1"/>
                            </a:solidFill>
                            <a:effectLst/>
                            <a:latin typeface="Cambria Math" panose="02040503050406030204" pitchFamily="18" charset="0"/>
                          </a:rPr>
                          <m:t>10</m:t>
                        </m:r>
                      </m:e>
                      <m:sup>
                        <m:r>
                          <a:rPr kumimoji="0" lang="kk-KZ" altLang="ru-RU" sz="2000" b="0" i="1" u="none" strike="noStrike" cap="none" normalizeH="0" baseline="0" smtClean="0">
                            <a:ln>
                              <a:noFill/>
                            </a:ln>
                            <a:solidFill>
                              <a:schemeClr val="tx1"/>
                            </a:solidFill>
                            <a:effectLst/>
                            <a:latin typeface="Cambria Math" panose="02040503050406030204" pitchFamily="18" charset="0"/>
                          </a:rPr>
                          <m:t>−7</m:t>
                        </m:r>
                      </m:sup>
                    </m:sSup>
                  </m:oMath>
                </a14:m>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mc:Choice>
        <mc:Fallback xmlns="">
          <p:sp>
            <p:nvSpPr>
              <p:cNvPr id="4" name="Rectangle 2">
                <a:extLst>
                  <a:ext uri="{FF2B5EF4-FFF2-40B4-BE49-F238E27FC236}">
                    <a16:creationId xmlns:a16="http://schemas.microsoft.com/office/drawing/2014/main" id="{4248A81E-9CEF-46E4-9476-632EB81C3A98}"/>
                  </a:ext>
                </a:extLst>
              </p:cNvPr>
              <p:cNvSpPr>
                <a:spLocks noRot="1" noChangeAspect="1" noMove="1" noResize="1" noEditPoints="1" noAdjustHandles="1" noChangeArrowheads="1" noChangeShapeType="1" noTextEdit="1"/>
              </p:cNvSpPr>
              <p:nvPr/>
            </p:nvSpPr>
            <p:spPr bwMode="auto">
              <a:xfrm flipH="1">
                <a:off x="251520" y="3570987"/>
                <a:ext cx="7776864" cy="400110"/>
              </a:xfrm>
              <a:prstGeom prst="rect">
                <a:avLst/>
              </a:prstGeom>
              <a:blipFill>
                <a:blip r:embed="rId2"/>
                <a:stretch>
                  <a:fillRect t="-7692" b="-276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spTree>
    <p:extLst>
      <p:ext uri="{BB962C8B-B14F-4D97-AF65-F5344CB8AC3E}">
        <p14:creationId xmlns:p14="http://schemas.microsoft.com/office/powerpoint/2010/main" val="1335674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C3F18F8E-BB09-4F85-AB93-09CC372A2A68}"/>
              </a:ext>
            </a:extLst>
          </p:cNvPr>
          <p:cNvGraphicFramePr>
            <a:graphicFrameLocks noGrp="1"/>
          </p:cNvGraphicFramePr>
          <p:nvPr>
            <p:extLst>
              <p:ext uri="{D42A27DB-BD31-4B8C-83A1-F6EECF244321}">
                <p14:modId xmlns:p14="http://schemas.microsoft.com/office/powerpoint/2010/main" val="1146006927"/>
              </p:ext>
            </p:extLst>
          </p:nvPr>
        </p:nvGraphicFramePr>
        <p:xfrm>
          <a:off x="441064" y="795501"/>
          <a:ext cx="8271396" cy="5791200"/>
        </p:xfrm>
        <a:graphic>
          <a:graphicData uri="http://schemas.openxmlformats.org/drawingml/2006/table">
            <a:tbl>
              <a:tblPr firstRow="1" firstCol="1" lastRow="1" lastCol="1" bandRow="1" bandCol="1">
                <a:tableStyleId>{5940675A-B579-460E-94D1-54222C63F5DA}</a:tableStyleId>
              </a:tblPr>
              <a:tblGrid>
                <a:gridCol w="2618768">
                  <a:extLst>
                    <a:ext uri="{9D8B030D-6E8A-4147-A177-3AD203B41FA5}">
                      <a16:colId xmlns:a16="http://schemas.microsoft.com/office/drawing/2014/main" xmlns="" val="296340200"/>
                    </a:ext>
                  </a:extLst>
                </a:gridCol>
                <a:gridCol w="5652628">
                  <a:extLst>
                    <a:ext uri="{9D8B030D-6E8A-4147-A177-3AD203B41FA5}">
                      <a16:colId xmlns:a16="http://schemas.microsoft.com/office/drawing/2014/main" xmlns="" val="1323065366"/>
                    </a:ext>
                  </a:extLst>
                </a:gridCol>
              </a:tblGrid>
              <a:tr h="298869">
                <a:tc>
                  <a:txBody>
                    <a:bodyPr/>
                    <a:lstStyle/>
                    <a:p>
                      <a:pPr indent="342900" algn="just">
                        <a:spcAft>
                          <a:spcPts val="0"/>
                        </a:spcAft>
                      </a:pPr>
                      <a:r>
                        <a:rPr lang="ru-RU" sz="2000" dirty="0" err="1">
                          <a:effectLst/>
                        </a:rPr>
                        <a:t>Мүше</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Сипаттамасы</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924558081"/>
                  </a:ext>
                </a:extLst>
              </a:tr>
              <a:tr h="298869">
                <a:tc>
                  <a:txBody>
                    <a:bodyPr/>
                    <a:lstStyle/>
                    <a:p>
                      <a:pPr indent="342900" algn="just">
                        <a:spcAft>
                          <a:spcPts val="0"/>
                        </a:spcAft>
                      </a:pPr>
                      <a:r>
                        <a:rPr lang="ru-RU" sz="2000">
                          <a:effectLst/>
                        </a:rPr>
                        <a:t>Date</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Датаны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793981746"/>
                  </a:ext>
                </a:extLst>
              </a:tr>
              <a:tr h="298869">
                <a:tc>
                  <a:txBody>
                    <a:bodyPr/>
                    <a:lstStyle/>
                    <a:p>
                      <a:pPr indent="342900" algn="just">
                        <a:spcAft>
                          <a:spcPts val="0"/>
                        </a:spcAft>
                      </a:pPr>
                      <a:r>
                        <a:rPr lang="ru-RU" sz="2000">
                          <a:effectLst/>
                        </a:rPr>
                        <a:t>Day</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Күнді</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121480000"/>
                  </a:ext>
                </a:extLst>
              </a:tr>
              <a:tr h="298869">
                <a:tc>
                  <a:txBody>
                    <a:bodyPr/>
                    <a:lstStyle/>
                    <a:p>
                      <a:pPr indent="342900" algn="just">
                        <a:spcAft>
                          <a:spcPts val="0"/>
                        </a:spcAft>
                      </a:pPr>
                      <a:r>
                        <a:rPr lang="ru-RU" sz="2000">
                          <a:effectLst/>
                        </a:rPr>
                        <a:t>Month</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Айды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276380579"/>
                  </a:ext>
                </a:extLst>
              </a:tr>
              <a:tr h="298869">
                <a:tc>
                  <a:txBody>
                    <a:bodyPr/>
                    <a:lstStyle/>
                    <a:p>
                      <a:pPr indent="342900" algn="just">
                        <a:spcAft>
                          <a:spcPts val="0"/>
                        </a:spcAft>
                      </a:pPr>
                      <a:r>
                        <a:rPr lang="ru-RU" sz="2000">
                          <a:effectLst/>
                        </a:rPr>
                        <a:t>Year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Жылды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46937495"/>
                  </a:ext>
                </a:extLst>
              </a:tr>
              <a:tr h="298869">
                <a:tc>
                  <a:txBody>
                    <a:bodyPr/>
                    <a:lstStyle/>
                    <a:p>
                      <a:pPr indent="342900" algn="just">
                        <a:spcAft>
                          <a:spcPts val="0"/>
                        </a:spcAft>
                      </a:pPr>
                      <a:r>
                        <a:rPr lang="ru-RU" sz="2000">
                          <a:effectLst/>
                        </a:rPr>
                        <a:t>DayOfWeek</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Апта </a:t>
                      </a:r>
                      <a:r>
                        <a:rPr lang="ru-RU" sz="2000" dirty="0" err="1">
                          <a:effectLst/>
                        </a:rPr>
                        <a:t>күнін</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960553829"/>
                  </a:ext>
                </a:extLst>
              </a:tr>
              <a:tr h="298869">
                <a:tc>
                  <a:txBody>
                    <a:bodyPr/>
                    <a:lstStyle/>
                    <a:p>
                      <a:pPr indent="342900" algn="just">
                        <a:spcAft>
                          <a:spcPts val="0"/>
                        </a:spcAft>
                      </a:pPr>
                      <a:r>
                        <a:rPr lang="ru-RU" sz="2000">
                          <a:effectLst/>
                        </a:rPr>
                        <a:t>DayOfYear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Жылдағы</a:t>
                      </a:r>
                      <a:r>
                        <a:rPr lang="ru-RU" sz="2000" dirty="0">
                          <a:effectLst/>
                        </a:rPr>
                        <a:t> </a:t>
                      </a:r>
                      <a:r>
                        <a:rPr lang="ru-RU" sz="2000" dirty="0" err="1">
                          <a:effectLst/>
                        </a:rPr>
                        <a:t>күн</a:t>
                      </a:r>
                      <a:r>
                        <a:rPr lang="ru-RU" sz="2000" dirty="0">
                          <a:effectLst/>
                        </a:rPr>
                        <a:t> </a:t>
                      </a:r>
                      <a:r>
                        <a:rPr lang="ru-RU" sz="2000" dirty="0" err="1">
                          <a:effectLst/>
                        </a:rPr>
                        <a:t>номерін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697838642"/>
                  </a:ext>
                </a:extLst>
              </a:tr>
              <a:tr h="298869">
                <a:tc>
                  <a:txBody>
                    <a:bodyPr/>
                    <a:lstStyle/>
                    <a:p>
                      <a:pPr indent="342900" algn="just">
                        <a:spcAft>
                          <a:spcPts val="0"/>
                        </a:spcAft>
                      </a:pPr>
                      <a:r>
                        <a:rPr lang="ru-RU" sz="2000">
                          <a:effectLst/>
                        </a:rPr>
                        <a:t>Hour</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Сағатты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258186189"/>
                  </a:ext>
                </a:extLst>
              </a:tr>
              <a:tr h="298869">
                <a:tc>
                  <a:txBody>
                    <a:bodyPr/>
                    <a:lstStyle/>
                    <a:p>
                      <a:pPr indent="342900" algn="just">
                        <a:spcAft>
                          <a:spcPts val="0"/>
                        </a:spcAft>
                      </a:pPr>
                      <a:r>
                        <a:rPr lang="ru-RU" sz="2000">
                          <a:effectLst/>
                        </a:rPr>
                        <a:t>Minute</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Минутты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006466691"/>
                  </a:ext>
                </a:extLst>
              </a:tr>
              <a:tr h="298869">
                <a:tc>
                  <a:txBody>
                    <a:bodyPr/>
                    <a:lstStyle/>
                    <a:p>
                      <a:pPr indent="342900" algn="just">
                        <a:spcAft>
                          <a:spcPts val="0"/>
                        </a:spcAft>
                      </a:pPr>
                      <a:r>
                        <a:rPr lang="ru-RU" sz="2000">
                          <a:effectLst/>
                        </a:rPr>
                        <a:t>Second</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Секундты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517389095"/>
                  </a:ext>
                </a:extLst>
              </a:tr>
              <a:tr h="298869">
                <a:tc>
                  <a:txBody>
                    <a:bodyPr/>
                    <a:lstStyle/>
                    <a:p>
                      <a:pPr indent="342900" algn="just">
                        <a:spcAft>
                          <a:spcPts val="0"/>
                        </a:spcAft>
                      </a:pPr>
                      <a:r>
                        <a:rPr lang="ru-RU" sz="2000">
                          <a:effectLst/>
                        </a:rPr>
                        <a:t>Millisecond</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Миллисекундты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513920009"/>
                  </a:ext>
                </a:extLst>
              </a:tr>
              <a:tr h="298869">
                <a:tc>
                  <a:txBody>
                    <a:bodyPr/>
                    <a:lstStyle/>
                    <a:p>
                      <a:pPr indent="342900" algn="just">
                        <a:spcAft>
                          <a:spcPts val="0"/>
                        </a:spcAft>
                      </a:pPr>
                      <a:r>
                        <a:rPr lang="ru-RU" sz="2000">
                          <a:effectLst/>
                        </a:rPr>
                        <a:t>Ticks</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Тикты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4265008393"/>
                  </a:ext>
                </a:extLst>
              </a:tr>
              <a:tr h="298869">
                <a:tc>
                  <a:txBody>
                    <a:bodyPr/>
                    <a:lstStyle/>
                    <a:p>
                      <a:pPr indent="342900" algn="just">
                        <a:spcAft>
                          <a:spcPts val="0"/>
                        </a:spcAft>
                      </a:pPr>
                      <a:r>
                        <a:rPr lang="ru-RU" sz="2000">
                          <a:effectLst/>
                        </a:rPr>
                        <a:t>Now</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Ағымағы</a:t>
                      </a:r>
                      <a:r>
                        <a:rPr lang="ru-RU" sz="2000" dirty="0">
                          <a:effectLst/>
                        </a:rPr>
                        <a:t>  дата мен </a:t>
                      </a:r>
                      <a:r>
                        <a:rPr lang="ru-RU" sz="2000" dirty="0" err="1">
                          <a:effectLst/>
                        </a:rPr>
                        <a:t>уақытты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4203244684"/>
                  </a:ext>
                </a:extLst>
              </a:tr>
              <a:tr h="298869">
                <a:tc>
                  <a:txBody>
                    <a:bodyPr/>
                    <a:lstStyle/>
                    <a:p>
                      <a:pPr indent="342900" algn="just">
                        <a:spcAft>
                          <a:spcPts val="0"/>
                        </a:spcAft>
                      </a:pPr>
                      <a:r>
                        <a:rPr lang="ru-RU" sz="2000">
                          <a:effectLst/>
                        </a:rPr>
                        <a:t>Today</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Ағымағы</a:t>
                      </a:r>
                      <a:r>
                        <a:rPr lang="ru-RU" sz="2000" dirty="0">
                          <a:effectLst/>
                        </a:rPr>
                        <a:t> </a:t>
                      </a:r>
                      <a:r>
                        <a:rPr lang="ru-RU" sz="2000" dirty="0" err="1">
                          <a:effectLst/>
                        </a:rPr>
                        <a:t>датаны</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940834152"/>
                  </a:ext>
                </a:extLst>
              </a:tr>
              <a:tr h="298869">
                <a:tc>
                  <a:txBody>
                    <a:bodyPr/>
                    <a:lstStyle/>
                    <a:p>
                      <a:pPr indent="342900" algn="just">
                        <a:spcAft>
                          <a:spcPts val="0"/>
                        </a:spcAft>
                      </a:pPr>
                      <a:r>
                        <a:rPr lang="ru-RU" sz="2000">
                          <a:effectLst/>
                        </a:rPr>
                        <a:t>Ticks</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Тиктер</a:t>
                      </a:r>
                      <a:r>
                        <a:rPr lang="ru-RU" sz="2000" dirty="0">
                          <a:effectLst/>
                        </a:rPr>
                        <a:t> </a:t>
                      </a:r>
                      <a:r>
                        <a:rPr lang="ru-RU" sz="2000" dirty="0" err="1">
                          <a:effectLst/>
                        </a:rPr>
                        <a:t>санын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4234605646"/>
                  </a:ext>
                </a:extLst>
              </a:tr>
              <a:tr h="298869">
                <a:tc>
                  <a:txBody>
                    <a:bodyPr/>
                    <a:lstStyle/>
                    <a:p>
                      <a:pPr indent="342900" algn="just">
                        <a:spcAft>
                          <a:spcPts val="0"/>
                        </a:spcAft>
                      </a:pPr>
                      <a:r>
                        <a:rPr lang="ru-RU" sz="2000">
                          <a:effectLst/>
                        </a:rPr>
                        <a:t>ToLongDateString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Ай </a:t>
                      </a:r>
                      <a:r>
                        <a:rPr lang="ru-RU" sz="2000" dirty="0" err="1">
                          <a:effectLst/>
                        </a:rPr>
                        <a:t>атауын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17034335"/>
                  </a:ext>
                </a:extLst>
              </a:tr>
              <a:tr h="298869">
                <a:tc>
                  <a:txBody>
                    <a:bodyPr/>
                    <a:lstStyle/>
                    <a:p>
                      <a:pPr indent="342900" algn="just">
                        <a:spcAft>
                          <a:spcPts val="0"/>
                        </a:spcAft>
                      </a:pPr>
                      <a:r>
                        <a:rPr lang="ru-RU" sz="2000">
                          <a:effectLst/>
                        </a:rPr>
                        <a:t>ToShortDateString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a:effectLst/>
                        </a:rPr>
                        <a:t>Ай </a:t>
                      </a:r>
                      <a:r>
                        <a:rPr lang="ru-RU" sz="2000" dirty="0" err="1">
                          <a:effectLst/>
                        </a:rPr>
                        <a:t>номерін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076203387"/>
                  </a:ext>
                </a:extLst>
              </a:tr>
              <a:tr h="298869">
                <a:tc>
                  <a:txBody>
                    <a:bodyPr/>
                    <a:lstStyle/>
                    <a:p>
                      <a:pPr indent="342900" algn="just">
                        <a:spcAft>
                          <a:spcPts val="0"/>
                        </a:spcAft>
                      </a:pPr>
                      <a:r>
                        <a:rPr lang="ru-RU" sz="2000" dirty="0" err="1">
                          <a:effectLst/>
                        </a:rPr>
                        <a:t>ToLongTimeString</a:t>
                      </a:r>
                      <a:endParaRPr lang="ru-RU"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Уақытты</a:t>
                      </a:r>
                      <a:r>
                        <a:rPr lang="ru-RU" sz="2000" dirty="0">
                          <a:effectLst/>
                        </a:rPr>
                        <a:t> </a:t>
                      </a:r>
                      <a:r>
                        <a:rPr lang="ru-RU" sz="2000" dirty="0" err="1">
                          <a:effectLst/>
                        </a:rPr>
                        <a:t>секундымен</a:t>
                      </a:r>
                      <a:r>
                        <a:rPr lang="ru-RU" sz="2000" dirty="0">
                          <a:effectLst/>
                        </a:rPr>
                        <a:t>  </a:t>
                      </a:r>
                      <a:r>
                        <a:rPr lang="ru-RU" sz="2000" dirty="0" err="1">
                          <a:effectLst/>
                        </a:rPr>
                        <a:t>қайтарады</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428747732"/>
                  </a:ext>
                </a:extLst>
              </a:tr>
              <a:tr h="236978">
                <a:tc>
                  <a:txBody>
                    <a:bodyPr/>
                    <a:lstStyle/>
                    <a:p>
                      <a:pPr indent="342900" algn="just">
                        <a:spcAft>
                          <a:spcPts val="0"/>
                        </a:spcAft>
                      </a:pPr>
                      <a:r>
                        <a:rPr lang="ru-RU" sz="2000">
                          <a:effectLst/>
                        </a:rPr>
                        <a:t>ToShortTimeString</a:t>
                      </a:r>
                      <a:endParaRPr lang="ru-RU"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342900" algn="just">
                        <a:spcAft>
                          <a:spcPts val="0"/>
                        </a:spcAft>
                      </a:pPr>
                      <a:r>
                        <a:rPr lang="ru-RU" sz="2000" dirty="0" err="1">
                          <a:effectLst/>
                        </a:rPr>
                        <a:t>Уақытты</a:t>
                      </a:r>
                      <a:r>
                        <a:rPr lang="ru-RU" sz="2000" dirty="0">
                          <a:effectLst/>
                        </a:rPr>
                        <a:t> </a:t>
                      </a:r>
                      <a:r>
                        <a:rPr lang="ru-RU" sz="2000" dirty="0" err="1">
                          <a:effectLst/>
                        </a:rPr>
                        <a:t>секундсыз</a:t>
                      </a:r>
                      <a:r>
                        <a:rPr lang="ru-RU" sz="2000" dirty="0">
                          <a:effectLst/>
                        </a:rPr>
                        <a:t>  </a:t>
                      </a:r>
                      <a:r>
                        <a:rPr lang="ru-RU" sz="2000" dirty="0" err="1">
                          <a:effectLst/>
                        </a:rPr>
                        <a:t>қайтарады</a:t>
                      </a:r>
                      <a:r>
                        <a:rPr lang="ru-RU" sz="2000" dirty="0">
                          <a:effectLst/>
                        </a:rPr>
                        <a:t> </a:t>
                      </a:r>
                      <a:endParaRPr lang="ru-RU"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797101581"/>
                  </a:ext>
                </a:extLst>
              </a:tr>
            </a:tbl>
          </a:graphicData>
        </a:graphic>
      </p:graphicFrame>
      <p:sp>
        <p:nvSpPr>
          <p:cNvPr id="3" name="Прямоугольник 2">
            <a:extLst>
              <a:ext uri="{FF2B5EF4-FFF2-40B4-BE49-F238E27FC236}">
                <a16:creationId xmlns:a16="http://schemas.microsoft.com/office/drawing/2014/main" xmlns="" id="{E84BD1CF-7FD9-472D-AD63-BFCF8BE542B2}"/>
              </a:ext>
            </a:extLst>
          </p:cNvPr>
          <p:cNvSpPr/>
          <p:nvPr/>
        </p:nvSpPr>
        <p:spPr>
          <a:xfrm>
            <a:off x="431540" y="426169"/>
            <a:ext cx="7920880" cy="369332"/>
          </a:xfrm>
          <a:prstGeom prst="rect">
            <a:avLst/>
          </a:prstGeom>
        </p:spPr>
        <p:txBody>
          <a:bodyPr wrap="square">
            <a:spAutoFit/>
          </a:bodyPr>
          <a:lstStyle/>
          <a:p>
            <a:r>
              <a:rPr lang="ru-RU" dirty="0" err="1">
                <a:latin typeface="Times New Roman" panose="02020603050405020304" pitchFamily="18" charset="0"/>
                <a:cs typeface="Times New Roman" panose="02020603050405020304" pitchFamily="18" charset="0"/>
              </a:rPr>
              <a:t>DateTime</a:t>
            </a:r>
            <a:r>
              <a:rPr lang="ru-RU"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қасиеттері мен әдістері келесі кестеде көрсетілген</a:t>
            </a:r>
            <a:endParaRPr lang="ru-RU" dirty="0"/>
          </a:p>
        </p:txBody>
      </p:sp>
    </p:spTree>
    <p:extLst>
      <p:ext uri="{BB962C8B-B14F-4D97-AF65-F5344CB8AC3E}">
        <p14:creationId xmlns:p14="http://schemas.microsoft.com/office/powerpoint/2010/main" val="2778395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10^{-7}">
            <a:extLst>
              <a:ext uri="{FF2B5EF4-FFF2-40B4-BE49-F238E27FC236}">
                <a16:creationId xmlns:a16="http://schemas.microsoft.com/office/drawing/2014/main" xmlns="" id="{08F320EF-3A07-4F55-9D4F-84599C6991D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flipH="1">
            <a:off x="-8223449" y="2469530"/>
            <a:ext cx="124535" cy="1714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xmlns="" id="{B4D3F34B-A24C-4CA7-BD48-146AE437148C}"/>
              </a:ext>
            </a:extLst>
          </p:cNvPr>
          <p:cNvSpPr>
            <a:spLocks noChangeArrowheads="1"/>
          </p:cNvSpPr>
          <p:nvPr/>
        </p:nvSpPr>
        <p:spPr bwMode="auto">
          <a:xfrm flipH="1">
            <a:off x="482780" y="260648"/>
            <a:ext cx="734481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Келесі</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мысалда</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дата-</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уақытты</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көрсетудің</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түрлі</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форматтары</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қарасстырылған</a:t>
            </a:r>
            <a:r>
              <a:rPr kumimoji="0" lang="ru-RU"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5" name="Прямоугольник 4">
            <a:extLst>
              <a:ext uri="{FF2B5EF4-FFF2-40B4-BE49-F238E27FC236}">
                <a16:creationId xmlns:a16="http://schemas.microsoft.com/office/drawing/2014/main" xmlns="" id="{5C436EE8-FB0D-45A8-BBA7-3CC3095EE9F6}"/>
              </a:ext>
            </a:extLst>
          </p:cNvPr>
          <p:cNvSpPr/>
          <p:nvPr/>
        </p:nvSpPr>
        <p:spPr>
          <a:xfrm>
            <a:off x="482780" y="1217866"/>
            <a:ext cx="8232680" cy="3970318"/>
          </a:xfrm>
          <a:prstGeom prst="rect">
            <a:avLst/>
          </a:prstGeom>
        </p:spPr>
        <p:txBody>
          <a:bodyPr wrap="square">
            <a:spAutoFit/>
          </a:bodyPr>
          <a:lstStyle/>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Тип</a:t>
            </a:r>
            <a:r>
              <a:rPr lang="en-US" dirty="0">
                <a:solidFill>
                  <a:srgbClr val="A31515"/>
                </a:solidFill>
                <a:latin typeface="Courier New" panose="02070309020205020404" pitchFamily="49" charset="0"/>
                <a:ea typeface="Times New Roman" panose="02020603050405020304" pitchFamily="18" charset="0"/>
              </a:rPr>
              <a:t> </a:t>
            </a:r>
            <a:r>
              <a:rPr lang="en-US" dirty="0" err="1">
                <a:solidFill>
                  <a:srgbClr val="A31515"/>
                </a:solidFill>
                <a:latin typeface="Courier New" panose="02070309020205020404" pitchFamily="49" charset="0"/>
                <a:ea typeface="Times New Roman" panose="02020603050405020304" pitchFamily="18" charset="0"/>
              </a:rPr>
              <a:t>System.DateTime</a:t>
            </a:r>
            <a:r>
              <a:rPr lang="en-US" dirty="0">
                <a:solidFill>
                  <a:srgbClr val="A31515"/>
                </a:solidFill>
                <a:latin typeface="Courier New" panose="02070309020205020404" pitchFamily="49" charset="0"/>
                <a:ea typeface="Times New Roman" panose="02020603050405020304" pitchFamily="18" charset="0"/>
              </a:rPr>
              <a:t>:"</a:t>
            </a:r>
            <a:r>
              <a:rPr lang="en-US"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"Диапазон значений от {0} до {1}"</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a:latin typeface="Courier New" panose="02070309020205020404" pitchFamily="49" charset="0"/>
                <a:ea typeface="Times New Roman" panose="02020603050405020304" pitchFamily="18" charset="0"/>
              </a:rPr>
              <a:t>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.MinValue</a:t>
            </a:r>
            <a:r>
              <a:rPr lang="ru-RU" dirty="0">
                <a:latin typeface="Courier New" panose="02070309020205020404" pitchFamily="49" charset="0"/>
                <a:ea typeface="Times New Roman" panose="02020603050405020304" pitchFamily="18" charset="0"/>
              </a:rPr>
              <a:t>,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.MaxValue</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DateTime</a:t>
            </a:r>
            <a:r>
              <a:rPr lang="ru-RU" dirty="0">
                <a:latin typeface="Courier New" panose="02070309020205020404" pitchFamily="49" charset="0"/>
                <a:ea typeface="Times New Roman" panose="02020603050405020304" pitchFamily="18" charset="0"/>
              </a:rPr>
              <a:t> d1 = </a:t>
            </a:r>
            <a:r>
              <a:rPr lang="ru-RU" dirty="0" err="1">
                <a:solidFill>
                  <a:srgbClr val="2B91AF"/>
                </a:solidFill>
                <a:latin typeface="Courier New" panose="02070309020205020404" pitchFamily="49" charset="0"/>
                <a:ea typeface="Times New Roman" panose="02020603050405020304" pitchFamily="18" charset="0"/>
              </a:rPr>
              <a:t>DateTime</a:t>
            </a:r>
            <a:r>
              <a:rPr lang="ru-RU" dirty="0" err="1">
                <a:latin typeface="Courier New" panose="02070309020205020404" pitchFamily="49" charset="0"/>
                <a:ea typeface="Times New Roman" panose="02020603050405020304" pitchFamily="18" charset="0"/>
              </a:rPr>
              <a:t>.Now</a:t>
            </a:r>
            <a:r>
              <a:rPr lang="ru-RU" dirty="0">
                <a:latin typeface="Courier New" panose="02070309020205020404" pitchFamily="49"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"Текущие дата и время: {0}"</a:t>
            </a:r>
            <a:r>
              <a:rPr lang="ru-RU" dirty="0">
                <a:latin typeface="Courier New" panose="02070309020205020404" pitchFamily="49" charset="0"/>
                <a:ea typeface="Times New Roman" panose="02020603050405020304" pitchFamily="18" charset="0"/>
              </a:rPr>
              <a:t>, d1.ToString());</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Тики</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d1.Ticks);</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День недели</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d1.DayOfWeek);</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Номер дня в году</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d1.DayOfYear);</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en-US" dirty="0" err="1">
                <a:solidFill>
                  <a:srgbClr val="A31515"/>
                </a:solidFill>
                <a:latin typeface="Courier New" panose="02070309020205020404" pitchFamily="49" charset="0"/>
                <a:ea typeface="Times New Roman" panose="02020603050405020304" pitchFamily="18" charset="0"/>
              </a:rPr>
              <a:t>ToLongDateString</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d1.ToLongDateString());</a:t>
            </a:r>
            <a:endParaRPr lang="ru-RU" sz="1200" dirty="0">
              <a:latin typeface="Times New Roman" panose="02020603050405020304" pitchFamily="18" charset="0"/>
              <a:ea typeface="Times New Roman" panose="02020603050405020304" pitchFamily="18" charset="0"/>
            </a:endParaRPr>
          </a:p>
          <a:p>
            <a:pPr>
              <a:spcAft>
                <a:spcPts val="0"/>
              </a:spcAft>
            </a:pPr>
            <a:r>
              <a:rPr lang="en-US" dirty="0" err="1">
                <a:solidFill>
                  <a:srgbClr val="2B91AF"/>
                </a:solidFill>
                <a:latin typeface="Courier New" panose="02070309020205020404" pitchFamily="49" charset="0"/>
                <a:ea typeface="Times New Roman" panose="02020603050405020304" pitchFamily="18" charset="0"/>
              </a:rPr>
              <a:t>Console</a:t>
            </a:r>
            <a:r>
              <a:rPr lang="en-US" dirty="0" err="1">
                <a:latin typeface="Courier New" panose="02070309020205020404" pitchFamily="49" charset="0"/>
                <a:ea typeface="Times New Roman" panose="02020603050405020304" pitchFamily="18" charset="0"/>
              </a:rPr>
              <a:t>.WriteLine</a:t>
            </a:r>
            <a:r>
              <a:rPr lang="en-US" dirty="0">
                <a:latin typeface="Courier New" panose="02070309020205020404" pitchFamily="49" charset="0"/>
                <a:ea typeface="Times New Roman" panose="02020603050405020304" pitchFamily="18" charset="0"/>
              </a:rPr>
              <a:t>(</a:t>
            </a:r>
            <a:r>
              <a:rPr lang="en-US" dirty="0">
                <a:solidFill>
                  <a:srgbClr val="A31515"/>
                </a:solidFill>
                <a:latin typeface="Courier New" panose="02070309020205020404" pitchFamily="49" charset="0"/>
                <a:ea typeface="Times New Roman" panose="02020603050405020304" pitchFamily="18" charset="0"/>
              </a:rPr>
              <a:t>"</a:t>
            </a:r>
            <a:r>
              <a:rPr lang="en-US" dirty="0" err="1">
                <a:solidFill>
                  <a:srgbClr val="A31515"/>
                </a:solidFill>
                <a:latin typeface="Courier New" panose="02070309020205020404" pitchFamily="49" charset="0"/>
                <a:ea typeface="Times New Roman" panose="02020603050405020304" pitchFamily="18" charset="0"/>
              </a:rPr>
              <a:t>ToShortDateString</a:t>
            </a:r>
            <a:r>
              <a:rPr lang="en-US" dirty="0">
                <a:solidFill>
                  <a:srgbClr val="A31515"/>
                </a:solidFill>
                <a:latin typeface="Courier New" panose="02070309020205020404" pitchFamily="49" charset="0"/>
                <a:ea typeface="Times New Roman" panose="02020603050405020304" pitchFamily="18" charset="0"/>
              </a:rPr>
              <a:t>; {0}"</a:t>
            </a:r>
            <a:r>
              <a:rPr lang="en-US" dirty="0">
                <a:latin typeface="Courier New" panose="02070309020205020404" pitchFamily="49" charset="0"/>
                <a:ea typeface="Times New Roman" panose="02020603050405020304" pitchFamily="18" charset="0"/>
              </a:rPr>
              <a:t>, d1.ToShortDateString());</a:t>
            </a:r>
            <a:endParaRPr lang="ru-RU" dirty="0"/>
          </a:p>
        </p:txBody>
      </p:sp>
      <p:sp>
        <p:nvSpPr>
          <p:cNvPr id="8" name="Прямоугольник 7">
            <a:extLst>
              <a:ext uri="{FF2B5EF4-FFF2-40B4-BE49-F238E27FC236}">
                <a16:creationId xmlns:a16="http://schemas.microsoft.com/office/drawing/2014/main" xmlns="" id="{0D55FE7D-B341-47BB-9B43-5B521BF4070C}"/>
              </a:ext>
            </a:extLst>
          </p:cNvPr>
          <p:cNvSpPr/>
          <p:nvPr/>
        </p:nvSpPr>
        <p:spPr>
          <a:xfrm>
            <a:off x="506548" y="5188184"/>
            <a:ext cx="8208912" cy="1477328"/>
          </a:xfrm>
          <a:prstGeom prst="rect">
            <a:avLst/>
          </a:prstGeom>
        </p:spPr>
        <p:txBody>
          <a:bodyPr wrap="square">
            <a:spAutoFit/>
          </a:bodyPr>
          <a:lstStyle/>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d: {0:d}"</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D: {0:D}"</a:t>
            </a:r>
            <a:r>
              <a:rPr lang="ru-RU" dirty="0">
                <a:latin typeface="Courier New" panose="02070309020205020404" pitchFamily="49" charset="0"/>
                <a:ea typeface="Times New Roman" panose="02020603050405020304" pitchFamily="18" charset="0"/>
              </a:rPr>
              <a:t>, d);</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t: {0:t}"</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err="1">
                <a:solidFill>
                  <a:srgbClr val="2B91AF"/>
                </a:solidFill>
                <a:latin typeface="Courier New" panose="02070309020205020404" pitchFamily="49" charset="0"/>
                <a:ea typeface="Times New Roman" panose="02020603050405020304" pitchFamily="18" charset="0"/>
              </a:rPr>
              <a:t>Console</a:t>
            </a:r>
            <a:r>
              <a:rPr lang="ru-RU" dirty="0" err="1">
                <a:latin typeface="Courier New" panose="02070309020205020404" pitchFamily="49" charset="0"/>
                <a:ea typeface="Times New Roman" panose="02020603050405020304" pitchFamily="18" charset="0"/>
              </a:rPr>
              <a:t>.WriteLine</a:t>
            </a:r>
            <a:r>
              <a:rPr lang="ru-RU" dirty="0">
                <a:latin typeface="Courier New" panose="02070309020205020404" pitchFamily="49" charset="0"/>
                <a:ea typeface="Times New Roman" panose="02020603050405020304" pitchFamily="18" charset="0"/>
              </a:rPr>
              <a:t>(</a:t>
            </a:r>
            <a:r>
              <a:rPr lang="ru-RU" dirty="0">
                <a:solidFill>
                  <a:srgbClr val="A31515"/>
                </a:solidFill>
                <a:latin typeface="Courier New" panose="02070309020205020404" pitchFamily="49" charset="0"/>
                <a:ea typeface="Times New Roman" panose="02020603050405020304" pitchFamily="18" charset="0"/>
              </a:rPr>
              <a:t>"Формат T: {0:T}"</a:t>
            </a:r>
            <a:r>
              <a:rPr lang="ru-RU" dirty="0">
                <a:latin typeface="Courier New" panose="02070309020205020404" pitchFamily="49" charset="0"/>
                <a:ea typeface="Times New Roman" panose="02020603050405020304" pitchFamily="18" charset="0"/>
              </a:rPr>
              <a:t>, d) ;</a:t>
            </a:r>
            <a:endParaRPr lang="ru-RU" sz="1200" dirty="0">
              <a:latin typeface="Times New Roman" panose="02020603050405020304" pitchFamily="18" charset="0"/>
              <a:ea typeface="Times New Roman" panose="02020603050405020304" pitchFamily="18" charset="0"/>
            </a:endParaRPr>
          </a:p>
          <a:p>
            <a:pPr>
              <a:spcAft>
                <a:spcPts val="0"/>
              </a:spcAft>
            </a:pPr>
            <a:r>
              <a:rPr lang="ru-RU" dirty="0">
                <a:latin typeface="Courier New" panose="02070309020205020404" pitchFamily="49" charset="0"/>
                <a:ea typeface="Times New Roman" panose="02020603050405020304" pitchFamily="18" charset="0"/>
              </a:rPr>
              <a:t>            </a:t>
            </a:r>
            <a:endParaRPr lang="ru-RU" dirty="0"/>
          </a:p>
        </p:txBody>
      </p:sp>
    </p:spTree>
    <p:extLst>
      <p:ext uri="{BB962C8B-B14F-4D97-AF65-F5344CB8AC3E}">
        <p14:creationId xmlns:p14="http://schemas.microsoft.com/office/powerpoint/2010/main" val="1614154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03067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941</TotalTime>
  <Words>1344</Words>
  <Application>Microsoft Office PowerPoint</Application>
  <PresentationFormat>Экран (4:3)</PresentationFormat>
  <Paragraphs>162</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Windows User</cp:lastModifiedBy>
  <cp:revision>26</cp:revision>
  <dcterms:created xsi:type="dcterms:W3CDTF">2017-04-17T08:25:22Z</dcterms:created>
  <dcterms:modified xsi:type="dcterms:W3CDTF">2018-04-16T03:21:09Z</dcterms:modified>
</cp:coreProperties>
</file>